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1" r:id="rId35"/>
    <p:sldId id="289" r:id="rId36"/>
    <p:sldId id="290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05" autoAdjust="0"/>
  </p:normalViewPr>
  <p:slideViewPr>
    <p:cSldViewPr>
      <p:cViewPr varScale="1">
        <p:scale>
          <a:sx n="84" d="100"/>
          <a:sy n="84" d="100"/>
        </p:scale>
        <p:origin x="106" y="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BE" sz="1400" dirty="0">
                <a:latin typeface="Adobe Caslon Pro" pitchFamily="18" charset="0"/>
              </a:rPr>
              <a:t>Répartition du territoire de l'entité suivant l'utilisation du sol au 1/01/2018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9421202928719432E-2"/>
          <c:y val="0.2401855208188107"/>
          <c:w val="0.3891181791813495"/>
          <c:h val="0.5836772687720243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Répartition du territoire de l'entité suivant l'utilisation du sol au 1/01/2018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50"/>
                      <a:t>46,7%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98-4176-9070-6F68746006F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50"/>
                      <a:t>34,6%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98-4176-9070-6F68746006F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050"/>
                      <a:t>10,4%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98-4176-9070-6F68746006F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050"/>
                      <a:t>6,5%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98-4176-9070-6F68746006F2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5"/>
                <c:pt idx="0">
                  <c:v>Terres boisées</c:v>
                </c:pt>
                <c:pt idx="1">
                  <c:v>Terres agricoles</c:v>
                </c:pt>
                <c:pt idx="2">
                  <c:v>Terres artificialisées</c:v>
                </c:pt>
                <c:pt idx="3">
                  <c:v>Autres terres non artificialisées</c:v>
                </c:pt>
                <c:pt idx="4">
                  <c:v>Terrains de nature inconnue (y compris non cadastré)</c:v>
                </c:pt>
              </c:strCache>
            </c:strRef>
          </c:cat>
          <c:val>
            <c:numRef>
              <c:f>Feuil1!$B$2:$B$6</c:f>
              <c:numCache>
                <c:formatCode>0.00%</c:formatCode>
                <c:ptCount val="5"/>
                <c:pt idx="0">
                  <c:v>0.46700000000000003</c:v>
                </c:pt>
                <c:pt idx="1">
                  <c:v>0.34599999999999997</c:v>
                </c:pt>
                <c:pt idx="2">
                  <c:v>0.104</c:v>
                </c:pt>
                <c:pt idx="3">
                  <c:v>1.7000000000000001E-2</c:v>
                </c:pt>
                <c:pt idx="4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98-4176-9070-6F68746006F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47484363657341749"/>
          <c:y val="0.34413294617059836"/>
          <c:w val="0.52348936824848924"/>
          <c:h val="0.4116468518189117"/>
        </c:manualLayout>
      </c:layout>
      <c:overlay val="0"/>
      <c:txPr>
        <a:bodyPr/>
        <a:lstStyle/>
        <a:p>
          <a:pPr>
            <a:defRPr sz="9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400"/>
          </a:pPr>
          <a:endParaRPr lang="fr-FR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2694058929391E-2"/>
          <c:y val="0.18001011663453292"/>
          <c:w val="0.83285756305290615"/>
          <c:h val="0.41348155373294943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Répartition de la superficie artificialisée de l'entité d'Aywaille selon l'utilisation du sol au 1/01/2018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/>
                      <a:t>56,8%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51-42A9-A4A6-727C6579452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51-42A9-A4A6-727C6579452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10,2%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51-42A9-A4A6-727C6579452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12,7%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51-42A9-A4A6-727C6579452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5,6%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51-42A9-A4A6-727C6579452D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Feuil1!$A$2:$A$10</c:f>
              <c:strCache>
                <c:ptCount val="9"/>
                <c:pt idx="0">
                  <c:v>Terrains résidentiels</c:v>
                </c:pt>
                <c:pt idx="1">
                  <c:v>Terrains occupés par des commerces, bureaux et services</c:v>
                </c:pt>
                <c:pt idx="2">
                  <c:v>Terrains occupés par des services publics et équipements communautaires</c:v>
                </c:pt>
                <c:pt idx="3">
                  <c:v>Terrains à usage de loisirs et espaces verts urbains</c:v>
                </c:pt>
                <c:pt idx="4">
                  <c:v>Terrains occupés par des bâtiments agricoles</c:v>
                </c:pt>
                <c:pt idx="5">
                  <c:v>Terrains à usage industriel et artisanal</c:v>
                </c:pt>
                <c:pt idx="6">
                  <c:v>Carrières, décharges et espaces abadonnés</c:v>
                </c:pt>
                <c:pt idx="7">
                  <c:v>Infrastructures de transport</c:v>
                </c:pt>
                <c:pt idx="8">
                  <c:v>Autres espaces artificialisés</c:v>
                </c:pt>
              </c:strCache>
            </c:strRef>
          </c:cat>
          <c:val>
            <c:numRef>
              <c:f>Feuil1!$B$2:$B$10</c:f>
              <c:numCache>
                <c:formatCode>0.00%</c:formatCode>
                <c:ptCount val="9"/>
                <c:pt idx="0">
                  <c:v>0.56799999999999995</c:v>
                </c:pt>
                <c:pt idx="1">
                  <c:v>2.5999999999999999E-2</c:v>
                </c:pt>
                <c:pt idx="2" formatCode="0%">
                  <c:v>0.05</c:v>
                </c:pt>
                <c:pt idx="3">
                  <c:v>0.10199999999999999</c:v>
                </c:pt>
                <c:pt idx="4">
                  <c:v>0.127</c:v>
                </c:pt>
                <c:pt idx="5">
                  <c:v>4.9000000000000002E-2</c:v>
                </c:pt>
                <c:pt idx="6">
                  <c:v>5.6000000000000001E-2</c:v>
                </c:pt>
                <c:pt idx="7" formatCode="0%">
                  <c:v>0.02</c:v>
                </c:pt>
                <c:pt idx="8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D51-42A9-A4A6-727C6579452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62880111707400077"/>
          <c:w val="0.54405137386247326"/>
          <c:h val="0.34179813725826858"/>
        </c:manualLayout>
      </c:layout>
      <c:overlay val="0"/>
      <c:txPr>
        <a:bodyPr/>
        <a:lstStyle/>
        <a:p>
          <a:pPr>
            <a:defRPr sz="8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600"/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763215223097113"/>
          <c:y val="0.37206830543426361"/>
          <c:w val="0.4473569553805774"/>
          <c:h val="0.58973143541232731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Répartition de la part des logements en fonction de leur type en 2018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Feuil1!$A$2:$A$7</c:f>
              <c:strCache>
                <c:ptCount val="6"/>
                <c:pt idx="0">
                  <c:v>Appartement</c:v>
                </c:pt>
                <c:pt idx="1">
                  <c:v>Maison fermée</c:v>
                </c:pt>
                <c:pt idx="2">
                  <c:v>Maison semi-fermée</c:v>
                </c:pt>
                <c:pt idx="3">
                  <c:v>Maison ouverte</c:v>
                </c:pt>
                <c:pt idx="4">
                  <c:v>Maison de commerce</c:v>
                </c:pt>
                <c:pt idx="5">
                  <c:v>Autres bâtiments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0.09</c:v>
                </c:pt>
                <c:pt idx="1">
                  <c:v>0.12</c:v>
                </c:pt>
                <c:pt idx="2">
                  <c:v>0.19</c:v>
                </c:pt>
                <c:pt idx="3">
                  <c:v>0.45</c:v>
                </c:pt>
                <c:pt idx="4">
                  <c:v>0.04</c:v>
                </c:pt>
                <c:pt idx="5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97-454F-AD7D-FB2E4E813A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13304019028871392"/>
          <c:y val="0.18417148758900831"/>
          <c:w val="0.74225295275590553"/>
          <c:h val="0.1085010276176570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81A73-CBA3-40AC-BB09-3D9546700417}" type="datetimeFigureOut">
              <a:rPr lang="fr-BE" smtClean="0"/>
              <a:t>23-01-20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1E948-F70D-41DD-BF99-7D0EB08E9CB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708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E948-F70D-41DD-BF99-7D0EB08E9CB3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3842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E948-F70D-41DD-BF99-7D0EB08E9CB3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76264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E948-F70D-41DD-BF99-7D0EB08E9CB3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69778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E948-F70D-41DD-BF99-7D0EB08E9CB3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0970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E948-F70D-41DD-BF99-7D0EB08E9CB3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13299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E948-F70D-41DD-BF99-7D0EB08E9CB3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0289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E948-F70D-41DD-BF99-7D0EB08E9CB3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38121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E948-F70D-41DD-BF99-7D0EB08E9CB3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86377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E948-F70D-41DD-BF99-7D0EB08E9CB3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81244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E948-F70D-41DD-BF99-7D0EB08E9CB3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728253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E948-F70D-41DD-BF99-7D0EB08E9CB3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72132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E948-F70D-41DD-BF99-7D0EB08E9CB3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94259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E948-F70D-41DD-BF99-7D0EB08E9CB3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96480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Réserves: </a:t>
            </a:r>
            <a:r>
              <a:rPr lang="fr-BE" dirty="0" err="1"/>
              <a:t>heid</a:t>
            </a:r>
            <a:r>
              <a:rPr lang="fr-BE" dirty="0"/>
              <a:t> des gattes, coteaux de Martinrive, Fanges</a:t>
            </a:r>
            <a:r>
              <a:rPr lang="fr-BE" baseline="0" dirty="0"/>
              <a:t> des Paradis, Tourbière de </a:t>
            </a:r>
            <a:r>
              <a:rPr lang="fr-BE" baseline="0" dirty="0" err="1"/>
              <a:t>Lorcé</a:t>
            </a:r>
            <a:r>
              <a:rPr lang="fr-BE" baseline="0" dirty="0"/>
              <a:t>,</a:t>
            </a:r>
          </a:p>
          <a:p>
            <a:r>
              <a:rPr lang="fr-BE" baseline="0" dirty="0"/>
              <a:t>Grottes classées en 1986, plus longue navigation souterraine </a:t>
            </a:r>
            <a:r>
              <a:rPr lang="fr-BE" baseline="0" dirty="0" err="1"/>
              <a:t>d’europe</a:t>
            </a:r>
            <a:r>
              <a:rPr lang="fr-BE" baseline="0" dirty="0"/>
              <a:t> (700m)</a:t>
            </a:r>
          </a:p>
          <a:p>
            <a:r>
              <a:rPr lang="fr-BE" baseline="0" dirty="0"/>
              <a:t>PICHE: Périmètre d’intérêt culturel historique et esthétique (centre du village d’</a:t>
            </a:r>
            <a:r>
              <a:rPr lang="fr-BE" baseline="0" dirty="0" err="1"/>
              <a:t>Awan</a:t>
            </a:r>
            <a:r>
              <a:rPr lang="fr-BE" baseline="0" dirty="0"/>
              <a:t>)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E948-F70D-41DD-BF99-7D0EB08E9CB3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4406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E948-F70D-41DD-BF99-7D0EB08E9CB3}" type="slidenum">
              <a:rPr lang="fr-BE" smtClean="0"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4406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Campagne 20</a:t>
            </a:r>
            <a:r>
              <a:rPr lang="fr-BE" baseline="30000" dirty="0"/>
              <a:t>ème</a:t>
            </a:r>
            <a:r>
              <a:rPr lang="fr-BE" dirty="0"/>
              <a:t> s’est dotée d’</a:t>
            </a:r>
            <a:r>
              <a:rPr lang="fr-BE" dirty="0" err="1"/>
              <a:t>infras</a:t>
            </a:r>
            <a:r>
              <a:rPr lang="fr-BE" dirty="0"/>
              <a:t> et d’équipements</a:t>
            </a:r>
            <a:r>
              <a:rPr lang="fr-BE" baseline="0" dirty="0"/>
              <a:t> semblables à la ville. Explosion de la possession d’une voiture (vie à la campagne et travail en ville donc possible)</a:t>
            </a:r>
          </a:p>
          <a:p>
            <a:r>
              <a:rPr lang="fr-BE" baseline="0" dirty="0"/>
              <a:t>Configuration dense marquée par une structure de rues et un bâti continu d’immeubles mitoyens (</a:t>
            </a:r>
            <a:r>
              <a:rPr lang="fr-BE" baseline="0" dirty="0" err="1"/>
              <a:t>svt</a:t>
            </a:r>
            <a:r>
              <a:rPr lang="fr-BE" baseline="0" dirty="0"/>
              <a:t> adapté à la </a:t>
            </a:r>
            <a:r>
              <a:rPr lang="fr-BE" baseline="0" dirty="0" err="1"/>
              <a:t>fct</a:t>
            </a:r>
            <a:r>
              <a:rPr lang="fr-BE" baseline="0" dirty="0"/>
              <a:t> commerciale)</a:t>
            </a:r>
          </a:p>
          <a:p>
            <a:endParaRPr lang="fr-BE" baseline="0" dirty="0"/>
          </a:p>
          <a:p>
            <a:endParaRPr lang="fr-BE" baseline="0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E948-F70D-41DD-BF99-7D0EB08E9CB3}" type="slidenum">
              <a:rPr lang="fr-BE" smtClean="0"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44066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Campagne 20</a:t>
            </a:r>
            <a:r>
              <a:rPr lang="fr-BE" baseline="30000" dirty="0"/>
              <a:t>ème</a:t>
            </a:r>
            <a:r>
              <a:rPr lang="fr-BE" dirty="0"/>
              <a:t> s’est dotée d’</a:t>
            </a:r>
            <a:r>
              <a:rPr lang="fr-BE" dirty="0" err="1"/>
              <a:t>infras</a:t>
            </a:r>
            <a:r>
              <a:rPr lang="fr-BE" dirty="0"/>
              <a:t> et d’équipements</a:t>
            </a:r>
            <a:r>
              <a:rPr lang="fr-BE" baseline="0" dirty="0"/>
              <a:t> semblables à la ville. Explosion de la possession d’une voiture (vie à la campagne et travail en ville donc possible)</a:t>
            </a:r>
          </a:p>
          <a:p>
            <a:r>
              <a:rPr lang="fr-BE" baseline="0" dirty="0"/>
              <a:t>Configuration dense marquée par une structure de rues et un bâti continu d’immeubles mitoyens (</a:t>
            </a:r>
            <a:r>
              <a:rPr lang="fr-BE" baseline="0" dirty="0" err="1"/>
              <a:t>svt</a:t>
            </a:r>
            <a:r>
              <a:rPr lang="fr-BE" baseline="0" dirty="0"/>
              <a:t> adapté à la </a:t>
            </a:r>
            <a:r>
              <a:rPr lang="fr-BE" baseline="0" dirty="0" err="1"/>
              <a:t>fct</a:t>
            </a:r>
            <a:r>
              <a:rPr lang="fr-BE" baseline="0" dirty="0"/>
              <a:t> commerciale)</a:t>
            </a:r>
          </a:p>
          <a:p>
            <a:endParaRPr lang="fr-BE" baseline="0"/>
          </a:p>
          <a:p>
            <a:endParaRPr lang="fr-BE" baseline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E948-F70D-41DD-BF99-7D0EB08E9CB3}" type="slidenum">
              <a:rPr lang="fr-BE" smtClean="0"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44066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E948-F70D-41DD-BF99-7D0EB08E9CB3}" type="slidenum">
              <a:rPr lang="fr-BE" smtClean="0"/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44066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E948-F70D-41DD-BF99-7D0EB08E9CB3}" type="slidenum">
              <a:rPr lang="fr-BE" smtClean="0"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44066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! 282 personnes bénéficiaires du RIS en 2018 mais pas toute l’année, certains</a:t>
            </a:r>
            <a:r>
              <a:rPr lang="fr-BE" baseline="0" dirty="0"/>
              <a:t> l’ont eu 2-3 mois p-ê.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E948-F70D-41DD-BF99-7D0EB08E9CB3}" type="slidenum">
              <a:rPr lang="fr-BE" smtClean="0"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44066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E948-F70D-41DD-BF99-7D0EB08E9CB3}" type="slidenum">
              <a:rPr lang="fr-BE" smtClean="0"/>
              <a:t>28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44066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E948-F70D-41DD-BF99-7D0EB08E9CB3}" type="slidenum">
              <a:rPr lang="fr-BE" smtClean="0"/>
              <a:t>29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4406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E948-F70D-41DD-BF99-7D0EB08E9CB3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554522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CSA:</a:t>
            </a:r>
            <a:r>
              <a:rPr lang="fr-BE" baseline="0" dirty="0"/>
              <a:t> centre de santé de </a:t>
            </a:r>
            <a:r>
              <a:rPr lang="fr-BE" baseline="0" dirty="0" err="1"/>
              <a:t>l’amblève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E948-F70D-41DD-BF99-7D0EB08E9CB3}" type="slidenum">
              <a:rPr lang="fr-BE" smtClean="0"/>
              <a:t>30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44066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SACHA: service d’accompagnement des personnes handicapées adultes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E948-F70D-41DD-BF99-7D0EB08E9CB3}" type="slidenum">
              <a:rPr lang="fr-BE" smtClean="0"/>
              <a:t>31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44066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E948-F70D-41DD-BF99-7D0EB08E9CB3}" type="slidenum">
              <a:rPr lang="fr-BE" smtClean="0"/>
              <a:t>32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44066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AGISCA:</a:t>
            </a:r>
            <a:r>
              <a:rPr lang="fr-BE" baseline="0" dirty="0"/>
              <a:t> s’occupe aussi du centre </a:t>
            </a:r>
            <a:r>
              <a:rPr lang="fr-BE" baseline="0" dirty="0" err="1"/>
              <a:t>récératif</a:t>
            </a:r>
            <a:r>
              <a:rPr lang="fr-BE" baseline="0" dirty="0"/>
              <a:t> et de certaines salles de villages dont la renaissance 2,0 à </a:t>
            </a:r>
            <a:r>
              <a:rPr lang="fr-BE" baseline="0" dirty="0" err="1"/>
              <a:t>Nonceveux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E948-F70D-41DD-BF99-7D0EB08E9CB3}" type="slidenum">
              <a:rPr lang="fr-BE" smtClean="0"/>
              <a:t>33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44066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E948-F70D-41DD-BF99-7D0EB08E9CB3}" type="slidenum">
              <a:rPr lang="fr-BE" smtClean="0"/>
              <a:t>34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44066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SECOVA: Aywaille Chaudfontaine Esneux Sprimont Trooz</a:t>
            </a:r>
          </a:p>
          <a:p>
            <a:r>
              <a:rPr lang="fr-BE" dirty="0"/>
              <a:t>WAL </a:t>
            </a:r>
            <a:r>
              <a:rPr lang="fr-BE" dirty="0" err="1"/>
              <a:t>Warche</a:t>
            </a:r>
            <a:r>
              <a:rPr lang="fr-BE" dirty="0"/>
              <a:t> Amblève </a:t>
            </a:r>
            <a:r>
              <a:rPr lang="fr-BE" dirty="0" err="1"/>
              <a:t>Lienne</a:t>
            </a:r>
            <a:r>
              <a:rPr lang="fr-BE" dirty="0"/>
              <a:t> – 7 communes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E948-F70D-41DD-BF99-7D0EB08E9CB3}" type="slidenum">
              <a:rPr lang="fr-BE" smtClean="0"/>
              <a:t>35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44066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SECOVA: Aywaille Chaudfontaine Esneux Sprimont Trooz</a:t>
            </a:r>
          </a:p>
          <a:p>
            <a:r>
              <a:rPr lang="fr-BE" dirty="0"/>
              <a:t>WAL </a:t>
            </a:r>
            <a:r>
              <a:rPr lang="fr-BE" dirty="0" err="1"/>
              <a:t>Warche</a:t>
            </a:r>
            <a:r>
              <a:rPr lang="fr-BE" dirty="0"/>
              <a:t> Amblève </a:t>
            </a:r>
            <a:r>
              <a:rPr lang="fr-BE" dirty="0" err="1"/>
              <a:t>Lienne</a:t>
            </a:r>
            <a:r>
              <a:rPr lang="fr-BE" dirty="0"/>
              <a:t> – 7 communes</a:t>
            </a:r>
          </a:p>
          <a:p>
            <a:r>
              <a:rPr lang="fr-BE" dirty="0" err="1"/>
              <a:t>Cel</a:t>
            </a:r>
            <a:r>
              <a:rPr lang="fr-BE" dirty="0"/>
              <a:t>: service d’accueillantes</a:t>
            </a:r>
            <a:r>
              <a:rPr lang="fr-BE" baseline="0" dirty="0"/>
              <a:t> conventionnées (domicile ou lieu adéquat – 0-3ans)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E948-F70D-41DD-BF99-7D0EB08E9CB3}" type="slidenum">
              <a:rPr lang="fr-BE" smtClean="0"/>
              <a:t>36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44066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SECOVA: Aywaille Chaudfontaine Esneux Sprimont Trooz</a:t>
            </a:r>
          </a:p>
          <a:p>
            <a:r>
              <a:rPr lang="fr-BE" dirty="0"/>
              <a:t>WAL </a:t>
            </a:r>
            <a:r>
              <a:rPr lang="fr-BE" dirty="0" err="1"/>
              <a:t>Warche</a:t>
            </a:r>
            <a:r>
              <a:rPr lang="fr-BE" dirty="0"/>
              <a:t> Amblève </a:t>
            </a:r>
            <a:r>
              <a:rPr lang="fr-BE" dirty="0" err="1"/>
              <a:t>Lienne</a:t>
            </a:r>
            <a:r>
              <a:rPr lang="fr-BE" dirty="0"/>
              <a:t> – </a:t>
            </a:r>
            <a:r>
              <a:rPr lang="fr-BE"/>
              <a:t>7 communes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E948-F70D-41DD-BF99-7D0EB08E9CB3}" type="slidenum">
              <a:rPr lang="fr-BE" smtClean="0"/>
              <a:t>37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44066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SECOVA: Aywaille Chaudfontaine Esneux Sprimont Trooz</a:t>
            </a:r>
          </a:p>
          <a:p>
            <a:r>
              <a:rPr lang="fr-BE" dirty="0"/>
              <a:t>WAL </a:t>
            </a:r>
            <a:r>
              <a:rPr lang="fr-BE" dirty="0" err="1"/>
              <a:t>Warche</a:t>
            </a:r>
            <a:r>
              <a:rPr lang="fr-BE" dirty="0"/>
              <a:t> Amblève </a:t>
            </a:r>
            <a:r>
              <a:rPr lang="fr-BE" dirty="0" err="1"/>
              <a:t>Lienne</a:t>
            </a:r>
            <a:r>
              <a:rPr lang="fr-BE" dirty="0"/>
              <a:t> – </a:t>
            </a:r>
            <a:r>
              <a:rPr lang="fr-BE"/>
              <a:t>7 communes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E948-F70D-41DD-BF99-7D0EB08E9CB3}" type="slidenum">
              <a:rPr lang="fr-BE" smtClean="0"/>
              <a:t>38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44066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SECOVA: Aywaille Chaudfontaine Esneux Sprimont Trooz</a:t>
            </a:r>
          </a:p>
          <a:p>
            <a:r>
              <a:rPr lang="fr-BE" dirty="0"/>
              <a:t>WAL </a:t>
            </a:r>
            <a:r>
              <a:rPr lang="fr-BE" dirty="0" err="1"/>
              <a:t>Warche</a:t>
            </a:r>
            <a:r>
              <a:rPr lang="fr-BE" dirty="0"/>
              <a:t> Amblève </a:t>
            </a:r>
            <a:r>
              <a:rPr lang="fr-BE" dirty="0" err="1"/>
              <a:t>Lienne</a:t>
            </a:r>
            <a:r>
              <a:rPr lang="fr-BE" dirty="0"/>
              <a:t> – </a:t>
            </a:r>
            <a:r>
              <a:rPr lang="fr-BE"/>
              <a:t>7 communes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E948-F70D-41DD-BF99-7D0EB08E9CB3}" type="slidenum">
              <a:rPr lang="fr-BE" smtClean="0"/>
              <a:t>39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4406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E948-F70D-41DD-BF99-7D0EB08E9CB3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97657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E948-F70D-41DD-BF99-7D0EB08E9CB3}" type="slidenum">
              <a:rPr lang="fr-BE" smtClean="0"/>
              <a:t>40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44066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E948-F70D-41DD-BF99-7D0EB08E9CB3}" type="slidenum">
              <a:rPr lang="fr-BE" smtClean="0"/>
              <a:t>41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4406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E948-F70D-41DD-BF99-7D0EB08E9CB3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13911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E948-F70D-41DD-BF99-7D0EB08E9CB3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73761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E948-F70D-41DD-BF99-7D0EB08E9CB3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585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E948-F70D-41DD-BF99-7D0EB08E9CB3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99829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E948-F70D-41DD-BF99-7D0EB08E9CB3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0044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23/01/2020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23/01/2020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23/01/2020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23/01/2020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23/01/2020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23/01/2020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23/01/2020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23/01/2020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23/01/2020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23/01/2020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23/01/2020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23/01/2020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http://www.pcdr.b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5" y="-99392"/>
            <a:ext cx="10438275" cy="6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39552" y="-171400"/>
            <a:ext cx="4392488" cy="5904656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BE" sz="4800" dirty="0">
              <a:latin typeface="Adobe Caslon Pro" pitchFamily="18" charset="0"/>
            </a:endParaRPr>
          </a:p>
          <a:p>
            <a:pPr algn="ctr"/>
            <a:endParaRPr lang="fr-BE" sz="2000" dirty="0">
              <a:latin typeface="Adobe Caslon Pro" pitchFamily="18" charset="0"/>
            </a:endParaRPr>
          </a:p>
          <a:p>
            <a:pPr algn="ctr"/>
            <a:r>
              <a:rPr lang="fr-BE" sz="4800" b="1" dirty="0">
                <a:latin typeface="Adobe Caslon Pro" pitchFamily="18" charset="0"/>
              </a:rPr>
              <a:t>Aywaille</a:t>
            </a:r>
          </a:p>
          <a:p>
            <a:pPr algn="ctr"/>
            <a:endParaRPr lang="fr-BE" sz="2400" dirty="0">
              <a:latin typeface="Adobe Caslon Pro" pitchFamily="18" charset="0"/>
            </a:endParaRPr>
          </a:p>
          <a:p>
            <a:pPr algn="ctr"/>
            <a:endParaRPr lang="fr-BE" sz="4800" dirty="0">
              <a:latin typeface="Adobe Caslon Pro" pitchFamily="18" charset="0"/>
            </a:endParaRPr>
          </a:p>
          <a:p>
            <a:pPr algn="ctr"/>
            <a:r>
              <a:rPr lang="fr-BE" sz="4800" b="1" dirty="0">
                <a:latin typeface="Adobe Caslon Pro" pitchFamily="18" charset="0"/>
              </a:rPr>
              <a:t>O</a:t>
            </a:r>
            <a:r>
              <a:rPr lang="fr-BE" sz="4800" dirty="0">
                <a:latin typeface="Adobe Caslon Pro" pitchFamily="18" charset="0"/>
              </a:rPr>
              <a:t>pération de </a:t>
            </a:r>
            <a:r>
              <a:rPr lang="fr-BE" sz="4800" b="1" dirty="0">
                <a:latin typeface="Adobe Caslon Pro" pitchFamily="18" charset="0"/>
              </a:rPr>
              <a:t>D</a:t>
            </a:r>
            <a:r>
              <a:rPr lang="fr-BE" sz="4800" dirty="0">
                <a:latin typeface="Adobe Caslon Pro" pitchFamily="18" charset="0"/>
              </a:rPr>
              <a:t>éveloppement </a:t>
            </a:r>
            <a:r>
              <a:rPr lang="fr-BE" sz="4800" b="1" dirty="0">
                <a:latin typeface="Adobe Caslon Pro" pitchFamily="18" charset="0"/>
              </a:rPr>
              <a:t>R</a:t>
            </a:r>
            <a:r>
              <a:rPr lang="fr-BE" sz="4800" dirty="0">
                <a:latin typeface="Adobe Caslon Pro" pitchFamily="18" charset="0"/>
              </a:rPr>
              <a:t>ural </a:t>
            </a:r>
          </a:p>
          <a:p>
            <a:pPr algn="ctr"/>
            <a:r>
              <a:rPr lang="fr-BE" sz="4800" dirty="0">
                <a:latin typeface="Adobe Caslon Pro" pitchFamily="18" charset="0"/>
              </a:rPr>
              <a:t>(ODR)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6238"/>
            <a:ext cx="32369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\\DiskStation\GREOA - Equipe\RESSOURCES\Logotheque\GREOVA-2016\pcdr\aywaille o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16" y="5876228"/>
            <a:ext cx="1171924" cy="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64692"/>
            <a:ext cx="864096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890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aywail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16707477" cy="69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99592" y="-104061"/>
            <a:ext cx="7345626" cy="6063198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2800" dirty="0">
              <a:latin typeface="Adobe Caslon Pro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6238"/>
            <a:ext cx="32369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\\DiskStation\GREOA - Equipe\RESSOURCES\Logotheque\GREOVA-2016\pcdr\aywaille o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16" y="5876228"/>
            <a:ext cx="1171924" cy="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135049" y="188640"/>
            <a:ext cx="70247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600" u="sng" dirty="0">
                <a:latin typeface="Adobe Caslon Pro Bold" pitchFamily="18" charset="0"/>
              </a:rPr>
              <a:t>ODR - PCDR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899592" y="764704"/>
            <a:ext cx="7344816" cy="39330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fr-BE" sz="1600" dirty="0">
                <a:solidFill>
                  <a:schemeClr val="tx1"/>
                </a:solidFill>
                <a:latin typeface="Adobe Caslon Pro" pitchFamily="18" charset="0"/>
              </a:rPr>
              <a:t>Une </a:t>
            </a:r>
            <a:r>
              <a:rPr lang="fr-BE" sz="1600" b="1" dirty="0">
                <a:solidFill>
                  <a:schemeClr val="tx1"/>
                </a:solidFill>
                <a:latin typeface="Adobe Caslon Pro" pitchFamily="18" charset="0"/>
              </a:rPr>
              <a:t>Opération de Développement Rural </a:t>
            </a:r>
            <a:r>
              <a:rPr lang="fr-BE" sz="1600" dirty="0">
                <a:solidFill>
                  <a:schemeClr val="tx1"/>
                </a:solidFill>
                <a:latin typeface="Adobe Caslon Pro" pitchFamily="18" charset="0"/>
              </a:rPr>
              <a:t>est un processus participatif, mené par une commune, au service du milieu rural</a:t>
            </a:r>
          </a:p>
          <a:p>
            <a:pPr marL="285750" indent="-285750"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fr-BE" sz="1600" dirty="0">
                <a:solidFill>
                  <a:schemeClr val="tx1"/>
                </a:solidFill>
                <a:latin typeface="Adobe Caslon Pro" pitchFamily="18" charset="0"/>
              </a:rPr>
              <a:t>Les mandataires, la population, les associations, les acteurs économiques, sociaux, culturels et environnementaux élaborent et mettent en œuvre une stratégie pour leur territoire à un horizon de </a:t>
            </a:r>
            <a:r>
              <a:rPr lang="fr-BE" sz="1600" b="1" dirty="0">
                <a:solidFill>
                  <a:schemeClr val="tx1"/>
                </a:solidFill>
                <a:latin typeface="Adobe Caslon Pro" pitchFamily="18" charset="0"/>
              </a:rPr>
              <a:t>dix ans </a:t>
            </a:r>
          </a:p>
          <a:p>
            <a:pPr marL="285750" indent="-285750" algn="just">
              <a:lnSpc>
                <a:spcPct val="110000"/>
              </a:lnSpc>
              <a:buFont typeface="Courier New" pitchFamily="49" charset="0"/>
              <a:buChar char="o"/>
            </a:pPr>
            <a:endParaRPr lang="fr-BE" sz="1600" dirty="0">
              <a:solidFill>
                <a:schemeClr val="tx1"/>
              </a:solidFill>
              <a:latin typeface="Adobe Caslon Pro" pitchFamily="18" charset="0"/>
            </a:endParaRPr>
          </a:p>
          <a:p>
            <a:pPr marL="285750" indent="-285750"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fr-BE" sz="1600" dirty="0">
                <a:solidFill>
                  <a:schemeClr val="tx1"/>
                </a:solidFill>
                <a:latin typeface="Adobe Caslon Pro" pitchFamily="18" charset="0"/>
              </a:rPr>
              <a:t>Un </a:t>
            </a:r>
            <a:r>
              <a:rPr lang="fr-BE" sz="1600" b="1" dirty="0">
                <a:solidFill>
                  <a:schemeClr val="tx1"/>
                </a:solidFill>
                <a:latin typeface="Adobe Caslon Pro" pitchFamily="18" charset="0"/>
              </a:rPr>
              <a:t>PCDR</a:t>
            </a:r>
            <a:r>
              <a:rPr lang="fr-BE" sz="1600" dirty="0">
                <a:solidFill>
                  <a:schemeClr val="tx1"/>
                </a:solidFill>
                <a:latin typeface="Adobe Caslon Pro" pitchFamily="18" charset="0"/>
              </a:rPr>
              <a:t> se compose de </a:t>
            </a:r>
            <a:r>
              <a:rPr lang="fr-BE" sz="1600" b="1" dirty="0">
                <a:solidFill>
                  <a:schemeClr val="tx1"/>
                </a:solidFill>
                <a:latin typeface="Adobe Caslon Pro" pitchFamily="18" charset="0"/>
              </a:rPr>
              <a:t>6 parties </a:t>
            </a:r>
            <a:r>
              <a:rPr lang="fr-BE" sz="1600" dirty="0">
                <a:solidFill>
                  <a:schemeClr val="tx1"/>
                </a:solidFill>
                <a:latin typeface="Adobe Caslon Pro" pitchFamily="18" charset="0"/>
              </a:rPr>
              <a:t>:</a:t>
            </a:r>
            <a:endParaRPr lang="fr-BE" sz="1500" dirty="0">
              <a:solidFill>
                <a:schemeClr val="tx1"/>
              </a:solidFill>
              <a:latin typeface="Adobe Caslon Pro" pitchFamily="18" charset="0"/>
            </a:endParaRPr>
          </a:p>
          <a:p>
            <a:pPr marL="628650" indent="-358775" algn="just">
              <a:lnSpc>
                <a:spcPct val="110000"/>
              </a:lnSpc>
              <a:buFont typeface="Arial" pitchFamily="34" charset="0"/>
              <a:buAutoNum type="arabicParenR"/>
            </a:pPr>
            <a:r>
              <a:rPr lang="fr-BE" sz="1400" dirty="0">
                <a:solidFill>
                  <a:schemeClr val="tx1"/>
                </a:solidFill>
                <a:latin typeface="Adobe Caslon Pro" pitchFamily="18" charset="0"/>
              </a:rPr>
              <a:t>Étude socio-économique de la commune </a:t>
            </a:r>
          </a:p>
          <a:p>
            <a:pPr marL="628650" indent="-358775" algn="just">
              <a:lnSpc>
                <a:spcPct val="110000"/>
              </a:lnSpc>
              <a:buFont typeface="Arial" pitchFamily="34" charset="0"/>
              <a:buAutoNum type="arabicParenR"/>
            </a:pPr>
            <a:r>
              <a:rPr lang="fr-BE" sz="1400" dirty="0">
                <a:solidFill>
                  <a:schemeClr val="tx1"/>
                </a:solidFill>
                <a:latin typeface="Adobe Caslon Pro" pitchFamily="18" charset="0"/>
              </a:rPr>
              <a:t>Bilan de la participation citoyenne </a:t>
            </a:r>
          </a:p>
          <a:p>
            <a:pPr marL="628650" indent="-358775" algn="just">
              <a:lnSpc>
                <a:spcPct val="110000"/>
              </a:lnSpc>
              <a:buFont typeface="Arial" pitchFamily="34" charset="0"/>
              <a:buAutoNum type="arabicParenR"/>
            </a:pPr>
            <a:r>
              <a:rPr lang="fr-BE" sz="1400" dirty="0">
                <a:solidFill>
                  <a:schemeClr val="tx1"/>
                </a:solidFill>
                <a:latin typeface="Adobe Caslon Pro" pitchFamily="18" charset="0"/>
              </a:rPr>
              <a:t>Diagnostic partagé  (confrontation points 1 et 2) </a:t>
            </a:r>
          </a:p>
          <a:p>
            <a:pPr marL="628650" indent="-358775" algn="just">
              <a:lnSpc>
                <a:spcPct val="110000"/>
              </a:lnSpc>
              <a:buFont typeface="Arial" pitchFamily="34" charset="0"/>
              <a:buAutoNum type="arabicParenR"/>
            </a:pPr>
            <a:r>
              <a:rPr lang="fr-BE" sz="1400" dirty="0">
                <a:solidFill>
                  <a:schemeClr val="tx1"/>
                </a:solidFill>
                <a:latin typeface="Adobe Caslon Pro" pitchFamily="18" charset="0"/>
              </a:rPr>
              <a:t>Définition des objectifs de développement</a:t>
            </a:r>
          </a:p>
          <a:p>
            <a:pPr marL="628650" indent="-358775" algn="just">
              <a:lnSpc>
                <a:spcPct val="110000"/>
              </a:lnSpc>
              <a:buFont typeface="Arial" pitchFamily="34" charset="0"/>
              <a:buAutoNum type="arabicParenR"/>
            </a:pPr>
            <a:r>
              <a:rPr lang="fr-BE" sz="1400" dirty="0">
                <a:solidFill>
                  <a:schemeClr val="tx1"/>
                </a:solidFill>
                <a:latin typeface="Adobe Caslon Pro" pitchFamily="18" charset="0"/>
              </a:rPr>
              <a:t>Fiches-projets</a:t>
            </a:r>
          </a:p>
          <a:p>
            <a:pPr marL="628650" indent="-358775" algn="just">
              <a:lnSpc>
                <a:spcPct val="110000"/>
              </a:lnSpc>
              <a:buFont typeface="Arial" pitchFamily="34" charset="0"/>
              <a:buAutoNum type="arabicParenR"/>
            </a:pPr>
            <a:r>
              <a:rPr lang="fr-BE" sz="1400" dirty="0">
                <a:solidFill>
                  <a:schemeClr val="tx1"/>
                </a:solidFill>
                <a:latin typeface="Adobe Caslon Pro" pitchFamily="18" charset="0"/>
              </a:rPr>
              <a:t>Tableau récapitulatif avec classement des projets par ordre de priorité : lots 0, 1, 2 et 3*</a:t>
            </a:r>
          </a:p>
          <a:p>
            <a:pPr marL="68580"/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971596" y="5085184"/>
            <a:ext cx="735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>
                <a:latin typeface="Adobe Caslon Pro" pitchFamily="18" charset="0"/>
              </a:rPr>
              <a:t>* Lot 0 : projets/ actions déjà en cours de réalisation ou terminés pendant l’élaboration du PCDR</a:t>
            </a:r>
          </a:p>
          <a:p>
            <a:r>
              <a:rPr lang="fr-BE" sz="1000" dirty="0">
                <a:latin typeface="Adobe Caslon Pro" pitchFamily="18" charset="0"/>
              </a:rPr>
              <a:t>   Lot 1 : projets à réaliser dans les 3 premières années</a:t>
            </a:r>
          </a:p>
          <a:p>
            <a:r>
              <a:rPr lang="fr-BE" sz="1000" dirty="0">
                <a:latin typeface="Adobe Caslon Pro" pitchFamily="18" charset="0"/>
              </a:rPr>
              <a:t>   Lot 2 : projets à réaliser entre la 4</a:t>
            </a:r>
            <a:r>
              <a:rPr lang="fr-BE" sz="1000" baseline="30000" dirty="0">
                <a:latin typeface="Adobe Caslon Pro" pitchFamily="18" charset="0"/>
              </a:rPr>
              <a:t>e</a:t>
            </a:r>
            <a:r>
              <a:rPr lang="fr-BE" sz="1000" dirty="0">
                <a:latin typeface="Adobe Caslon Pro" pitchFamily="18" charset="0"/>
              </a:rPr>
              <a:t> et le 6</a:t>
            </a:r>
            <a:r>
              <a:rPr lang="fr-BE" sz="1000" baseline="30000" dirty="0">
                <a:latin typeface="Adobe Caslon Pro" pitchFamily="18" charset="0"/>
              </a:rPr>
              <a:t>e</a:t>
            </a:r>
            <a:r>
              <a:rPr lang="fr-BE" sz="1000" dirty="0">
                <a:latin typeface="Adobe Caslon Pro" pitchFamily="18" charset="0"/>
              </a:rPr>
              <a:t> année</a:t>
            </a:r>
          </a:p>
          <a:p>
            <a:r>
              <a:rPr lang="fr-BE" sz="1000" dirty="0">
                <a:latin typeface="Adobe Caslon Pro" pitchFamily="18" charset="0"/>
              </a:rPr>
              <a:t>   Lot 3 : autres projets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64692"/>
            <a:ext cx="864096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728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aywail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16707477" cy="69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31640" y="-104061"/>
            <a:ext cx="6480720" cy="5509200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2800" dirty="0">
              <a:latin typeface="Adobe Caslon Pro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6238"/>
            <a:ext cx="32369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\\DiskStation\GREOA - Equipe\RESSOURCES\Logotheque\GREOVA-2016\pcdr\aywaille o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16" y="5876228"/>
            <a:ext cx="1171924" cy="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75656" y="1124744"/>
            <a:ext cx="61926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SzPct val="95000"/>
              <a:buFont typeface="Wingdings" pitchFamily="2" charset="2"/>
              <a:buChar char="ü"/>
              <a:defRPr/>
            </a:pPr>
            <a:r>
              <a:rPr lang="fr-BE" sz="1600" dirty="0">
                <a:latin typeface="Adobe Caslon Pro" pitchFamily="18" charset="0"/>
              </a:rPr>
              <a:t>Aménagement d’espaces publics </a:t>
            </a:r>
            <a:r>
              <a:rPr lang="fr-BE" sz="1400" dirty="0">
                <a:latin typeface="Adobe Caslon Pro" pitchFamily="18" charset="0"/>
              </a:rPr>
              <a:t>(lieux de rencontres, places…) </a:t>
            </a:r>
          </a:p>
          <a:p>
            <a:pPr marL="285750" indent="-285750">
              <a:lnSpc>
                <a:spcPct val="150000"/>
              </a:lnSpc>
              <a:buSzPct val="95000"/>
              <a:buFont typeface="Wingdings" pitchFamily="2" charset="2"/>
              <a:buChar char="ü"/>
              <a:defRPr/>
            </a:pPr>
            <a:r>
              <a:rPr lang="fr-BE" sz="1600" dirty="0">
                <a:latin typeface="Adobe Caslon Pro" pitchFamily="18" charset="0"/>
              </a:rPr>
              <a:t>Mobilité alternative (</a:t>
            </a:r>
            <a:r>
              <a:rPr lang="fr-BE" sz="1400" dirty="0">
                <a:latin typeface="Adobe Caslon Pro" pitchFamily="18" charset="0"/>
              </a:rPr>
              <a:t>pistes cyclables, chemins et sentiers </a:t>
            </a:r>
            <a:r>
              <a:rPr lang="fr-BE" sz="1400" dirty="0" err="1">
                <a:latin typeface="Adobe Caslon Pro" pitchFamily="18" charset="0"/>
              </a:rPr>
              <a:t>intervillages</a:t>
            </a:r>
            <a:r>
              <a:rPr lang="fr-BE" sz="1400" dirty="0">
                <a:latin typeface="Adobe Caslon Pro" pitchFamily="18" charset="0"/>
              </a:rPr>
              <a:t>…</a:t>
            </a:r>
            <a:r>
              <a:rPr lang="fr-BE" sz="1600" dirty="0">
                <a:latin typeface="Adobe Caslon Pro" pitchFamily="18" charset="0"/>
              </a:rPr>
              <a:t>)</a:t>
            </a:r>
          </a:p>
          <a:p>
            <a:pPr marL="285750" indent="-285750">
              <a:lnSpc>
                <a:spcPct val="150000"/>
              </a:lnSpc>
              <a:buSzPct val="95000"/>
              <a:buFont typeface="Wingdings" pitchFamily="2" charset="2"/>
              <a:buChar char="ü"/>
              <a:defRPr/>
            </a:pPr>
            <a:r>
              <a:rPr lang="fr-BE" sz="1600" dirty="0">
                <a:latin typeface="Adobe Caslon Pro" pitchFamily="18" charset="0"/>
              </a:rPr>
              <a:t>Mise en valeur du patrimoine bâti</a:t>
            </a:r>
          </a:p>
          <a:p>
            <a:pPr marL="285750" indent="-285750">
              <a:lnSpc>
                <a:spcPct val="150000"/>
              </a:lnSpc>
              <a:buSzPct val="95000"/>
              <a:buFont typeface="Wingdings" pitchFamily="2" charset="2"/>
              <a:buChar char="ü"/>
              <a:defRPr/>
            </a:pPr>
            <a:r>
              <a:rPr lang="fr-BE" sz="1600" dirty="0">
                <a:latin typeface="Adobe Caslon Pro" pitchFamily="18" charset="0"/>
              </a:rPr>
              <a:t>Soutien et renfort à la distribution en circuit-court</a:t>
            </a:r>
          </a:p>
          <a:p>
            <a:pPr marL="285750" indent="-285750">
              <a:lnSpc>
                <a:spcPct val="150000"/>
              </a:lnSpc>
              <a:buSzPct val="95000"/>
              <a:buFont typeface="Wingdings" pitchFamily="2" charset="2"/>
              <a:buChar char="ü"/>
              <a:defRPr/>
            </a:pPr>
            <a:r>
              <a:rPr lang="fr-BE" sz="1600" dirty="0">
                <a:latin typeface="Adobe Caslon Pro" pitchFamily="18" charset="0"/>
              </a:rPr>
              <a:t>Atelier rural</a:t>
            </a:r>
          </a:p>
          <a:p>
            <a:pPr marL="285750" indent="-285750">
              <a:lnSpc>
                <a:spcPct val="150000"/>
              </a:lnSpc>
              <a:buSzPct val="95000"/>
              <a:buFont typeface="Wingdings" pitchFamily="2" charset="2"/>
              <a:buChar char="ü"/>
              <a:defRPr/>
            </a:pPr>
            <a:r>
              <a:rPr lang="fr-BE" sz="1600" dirty="0">
                <a:latin typeface="Adobe Caslon Pro" pitchFamily="18" charset="0"/>
              </a:rPr>
              <a:t>Maison de village et de services</a:t>
            </a:r>
            <a:endParaRPr lang="fr-BE" sz="1600" dirty="0">
              <a:solidFill>
                <a:srgbClr val="FF0000"/>
              </a:solidFill>
              <a:latin typeface="Adobe Caslon Pro" pitchFamily="18" charset="0"/>
            </a:endParaRPr>
          </a:p>
          <a:p>
            <a:pPr marL="285750" indent="-285750">
              <a:lnSpc>
                <a:spcPct val="150000"/>
              </a:lnSpc>
              <a:buSzPct val="95000"/>
              <a:buFont typeface="Wingdings" pitchFamily="2" charset="2"/>
              <a:buChar char="ü"/>
              <a:defRPr/>
            </a:pPr>
            <a:r>
              <a:rPr lang="fr-BE" sz="1600" dirty="0">
                <a:latin typeface="Adobe Caslon Pro" pitchFamily="18" charset="0"/>
              </a:rPr>
              <a:t>Logement intergénérationnel </a:t>
            </a:r>
          </a:p>
          <a:p>
            <a:pPr marL="285750" indent="-285750">
              <a:lnSpc>
                <a:spcPct val="150000"/>
              </a:lnSpc>
              <a:buSzPct val="95000"/>
              <a:buFont typeface="Wingdings" pitchFamily="2" charset="2"/>
              <a:buChar char="ü"/>
              <a:defRPr/>
            </a:pPr>
            <a:r>
              <a:rPr lang="fr-BE" sz="1600" dirty="0">
                <a:latin typeface="Adobe Caslon Pro" pitchFamily="18" charset="0"/>
              </a:rPr>
              <a:t>Accueil de la petite enfance</a:t>
            </a:r>
          </a:p>
          <a:p>
            <a:pPr marL="285750" indent="-285750">
              <a:lnSpc>
                <a:spcPct val="150000"/>
              </a:lnSpc>
              <a:buSzPct val="95000"/>
              <a:buFont typeface="Wingdings" pitchFamily="2" charset="2"/>
              <a:buChar char="ü"/>
              <a:defRPr/>
            </a:pPr>
            <a:r>
              <a:rPr lang="fr-BE" sz="1600" dirty="0">
                <a:latin typeface="Adobe Caslon Pro" pitchFamily="18" charset="0"/>
              </a:rPr>
              <a:t>Et bien d’autres choses encore…</a:t>
            </a:r>
          </a:p>
          <a:p>
            <a:pPr>
              <a:lnSpc>
                <a:spcPct val="150000"/>
              </a:lnSpc>
              <a:buClr>
                <a:schemeClr val="tx2">
                  <a:lumMod val="50000"/>
                </a:schemeClr>
              </a:buClr>
              <a:buSzPct val="95000"/>
              <a:defRPr/>
            </a:pPr>
            <a:endParaRPr lang="fr-BE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043608" y="260647"/>
            <a:ext cx="7024744" cy="72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altLang="fr-FR" sz="3000" dirty="0">
                <a:latin typeface="Adobe Caslon Pro Bold" pitchFamily="18" charset="0"/>
                <a:ea typeface="Arial Unicode MS" pitchFamily="34" charset="-128"/>
                <a:cs typeface="Tahoma" pitchFamily="34" charset="0"/>
              </a:rPr>
              <a:t>Projets réalisés</a:t>
            </a:r>
            <a:endParaRPr lang="fr-BE" sz="3000" dirty="0">
              <a:latin typeface="Adobe Caslon Pro Bold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64692"/>
            <a:ext cx="864096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52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aywail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16707477" cy="69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31640" y="-104061"/>
            <a:ext cx="6480720" cy="5509200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2800" dirty="0">
              <a:latin typeface="Adobe Caslon Pro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6238"/>
            <a:ext cx="32369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\\DiskStation\GREOA - Equipe\RESSOURCES\Logotheque\GREOVA-2016\pcdr\aywaille o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16" y="5876228"/>
            <a:ext cx="1171924" cy="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75656" y="1124744"/>
            <a:ext cx="61926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SzPct val="95000"/>
              <a:buFont typeface="Wingdings" pitchFamily="2" charset="2"/>
              <a:buChar char="ü"/>
              <a:defRPr/>
            </a:pPr>
            <a:r>
              <a:rPr lang="fr-BE" sz="1600" dirty="0">
                <a:latin typeface="Adobe Caslon Pro" pitchFamily="18" charset="0"/>
              </a:rPr>
              <a:t>Cadre de vie</a:t>
            </a:r>
          </a:p>
          <a:p>
            <a:pPr marL="285750" indent="-285750">
              <a:lnSpc>
                <a:spcPct val="150000"/>
              </a:lnSpc>
              <a:buSzPct val="95000"/>
              <a:buFont typeface="Wingdings" pitchFamily="2" charset="2"/>
              <a:buChar char="ü"/>
              <a:defRPr/>
            </a:pPr>
            <a:r>
              <a:rPr lang="fr-BE" sz="1600" dirty="0">
                <a:latin typeface="Adobe Caslon Pro" pitchFamily="18" charset="0"/>
              </a:rPr>
              <a:t>Mobilité/ sécurité routière</a:t>
            </a:r>
          </a:p>
          <a:p>
            <a:pPr marL="285750" indent="-285750">
              <a:lnSpc>
                <a:spcPct val="150000"/>
              </a:lnSpc>
              <a:buSzPct val="95000"/>
              <a:buFont typeface="Wingdings" pitchFamily="2" charset="2"/>
              <a:buChar char="ü"/>
              <a:defRPr/>
            </a:pPr>
            <a:r>
              <a:rPr lang="fr-BE" sz="1600" dirty="0">
                <a:latin typeface="Adobe Caslon Pro" pitchFamily="18" charset="0"/>
              </a:rPr>
              <a:t>Économie</a:t>
            </a:r>
          </a:p>
          <a:p>
            <a:pPr marL="285750" indent="-285750">
              <a:lnSpc>
                <a:spcPct val="150000"/>
              </a:lnSpc>
              <a:buSzPct val="95000"/>
              <a:buFont typeface="Wingdings" pitchFamily="2" charset="2"/>
              <a:buChar char="ü"/>
              <a:defRPr/>
            </a:pPr>
            <a:r>
              <a:rPr lang="fr-BE" sz="1600" dirty="0">
                <a:latin typeface="Adobe Caslon Pro" pitchFamily="18" charset="0"/>
              </a:rPr>
              <a:t>Services</a:t>
            </a:r>
          </a:p>
          <a:p>
            <a:pPr marL="285750" indent="-285750">
              <a:lnSpc>
                <a:spcPct val="150000"/>
              </a:lnSpc>
              <a:buSzPct val="95000"/>
              <a:buFont typeface="Wingdings" pitchFamily="2" charset="2"/>
              <a:buChar char="ü"/>
              <a:defRPr/>
            </a:pPr>
            <a:r>
              <a:rPr lang="fr-BE" sz="1600" dirty="0">
                <a:latin typeface="Adobe Caslon Pro" pitchFamily="18" charset="0"/>
              </a:rPr>
              <a:t>Vie associative</a:t>
            </a:r>
          </a:p>
          <a:p>
            <a:pPr marL="285750" indent="-285750">
              <a:lnSpc>
                <a:spcPct val="150000"/>
              </a:lnSpc>
              <a:buSzPct val="95000"/>
              <a:buFont typeface="Wingdings" pitchFamily="2" charset="2"/>
              <a:buChar char="ü"/>
              <a:defRPr/>
            </a:pPr>
            <a:r>
              <a:rPr lang="fr-BE" sz="1600" dirty="0">
                <a:latin typeface="Adobe Caslon Pro" pitchFamily="18" charset="0"/>
              </a:rPr>
              <a:t>Communication</a:t>
            </a:r>
          </a:p>
          <a:p>
            <a:pPr marL="285750" indent="-285750">
              <a:lnSpc>
                <a:spcPct val="150000"/>
              </a:lnSpc>
              <a:buSzPct val="95000"/>
              <a:buFont typeface="Wingdings" pitchFamily="2" charset="2"/>
              <a:buChar char="ü"/>
              <a:defRPr/>
            </a:pPr>
            <a:r>
              <a:rPr lang="fr-BE" sz="1600" dirty="0">
                <a:latin typeface="Adobe Caslon Pro" pitchFamily="18" charset="0"/>
              </a:rPr>
              <a:t>Énergie</a:t>
            </a:r>
          </a:p>
          <a:p>
            <a:pPr marL="285750" indent="-285750">
              <a:lnSpc>
                <a:spcPct val="150000"/>
              </a:lnSpc>
              <a:buSzPct val="95000"/>
              <a:buFont typeface="Wingdings" pitchFamily="2" charset="2"/>
              <a:buChar char="ü"/>
              <a:defRPr/>
            </a:pPr>
            <a:r>
              <a:rPr lang="fr-BE" sz="1600" dirty="0">
                <a:latin typeface="Adobe Caslon Pro" pitchFamily="18" charset="0"/>
              </a:rPr>
              <a:t>Environnement</a:t>
            </a:r>
          </a:p>
          <a:p>
            <a:pPr marL="285750" indent="-285750">
              <a:lnSpc>
                <a:spcPct val="150000"/>
              </a:lnSpc>
              <a:buSzPct val="95000"/>
              <a:buFont typeface="Wingdings" pitchFamily="2" charset="2"/>
              <a:buChar char="ü"/>
              <a:defRPr/>
            </a:pPr>
            <a:r>
              <a:rPr lang="fr-BE" sz="1600" dirty="0">
                <a:latin typeface="Adobe Caslon Pro" pitchFamily="18" charset="0"/>
              </a:rPr>
              <a:t>Etc.</a:t>
            </a:r>
          </a:p>
          <a:p>
            <a:pPr>
              <a:lnSpc>
                <a:spcPct val="150000"/>
              </a:lnSpc>
              <a:buClr>
                <a:schemeClr val="tx2">
                  <a:lumMod val="50000"/>
                </a:schemeClr>
              </a:buClr>
              <a:buSzPct val="95000"/>
              <a:defRPr/>
            </a:pPr>
            <a:endParaRPr lang="fr-BE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043608" y="260647"/>
            <a:ext cx="7024744" cy="72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000" dirty="0">
                <a:latin typeface="Adobe Caslon Pro Bold" pitchFamily="18" charset="0"/>
                <a:ea typeface="Arial Unicode MS" pitchFamily="34" charset="-128"/>
                <a:cs typeface="Tahoma" pitchFamily="34" charset="0"/>
              </a:rPr>
              <a:t>Thématiques</a:t>
            </a:r>
            <a:endParaRPr lang="fr-BE" sz="3000" dirty="0">
              <a:latin typeface="Adobe Caslon Pro Bold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64692"/>
            <a:ext cx="864096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716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aywail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16707477" cy="69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31640" y="-104061"/>
            <a:ext cx="6624736" cy="5816977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marL="685800" indent="-241300" algn="ctr">
              <a:lnSpc>
                <a:spcPct val="150000"/>
              </a:lnSpc>
              <a:buBlip>
                <a:blip r:embed="rId4"/>
              </a:buBlip>
            </a:pPr>
            <a:r>
              <a:rPr lang="fr-BE" sz="3200" b="1" dirty="0">
                <a:latin typeface="Adobe Caslon Pro" pitchFamily="18" charset="0"/>
              </a:rPr>
              <a:t>Commission Locale de Développement Rural</a:t>
            </a:r>
          </a:p>
          <a:p>
            <a:pPr marL="444500" algn="ctr">
              <a:lnSpc>
                <a:spcPct val="150000"/>
              </a:lnSpc>
            </a:pPr>
            <a:r>
              <a:rPr lang="fr-BE" sz="3200" b="1" dirty="0">
                <a:latin typeface="Adobe Caslon Pro" pitchFamily="18" charset="0"/>
              </a:rPr>
              <a:t> (CLDR)</a:t>
            </a:r>
            <a:endParaRPr lang="fr-BE" sz="2800" dirty="0">
              <a:latin typeface="Adobe Caslon Pro" pitchFamily="18" charset="0"/>
            </a:endParaRPr>
          </a:p>
          <a:p>
            <a:pPr algn="ctr"/>
            <a:endParaRPr lang="fr-BE" sz="2800" dirty="0">
              <a:latin typeface="Adobe Caslon Pro" pitchFamily="18" charset="0"/>
            </a:endParaRPr>
          </a:p>
          <a:p>
            <a:pPr algn="ctr"/>
            <a:endParaRPr lang="fr-BE" sz="2800" dirty="0">
              <a:latin typeface="Adobe Caslon Pro" pitchFamily="18" charset="0"/>
            </a:endParaRPr>
          </a:p>
          <a:p>
            <a:pPr algn="ctr"/>
            <a:endParaRPr lang="fr-BE" sz="2800" dirty="0">
              <a:latin typeface="Adobe Caslon Pro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6238"/>
            <a:ext cx="32369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\\DiskStation\GREOA - Equipe\RESSOURCES\Logotheque\GREOVA-2016\pcdr\aywaille od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16" y="5876228"/>
            <a:ext cx="1171924" cy="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64692"/>
            <a:ext cx="864096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936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aywail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16707477" cy="69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31640" y="-104061"/>
            <a:ext cx="6480720" cy="5509200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2800" dirty="0">
              <a:latin typeface="Adobe Caslon Pro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6238"/>
            <a:ext cx="32369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\\DiskStation\GREOA - Equipe\RESSOURCES\Logotheque\GREOVA-2016\pcdr\aywaille o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16" y="5876228"/>
            <a:ext cx="1171924" cy="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75656" y="1124744"/>
            <a:ext cx="6192688" cy="410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eaLnBrk="0" hangingPunct="0">
              <a:lnSpc>
                <a:spcPct val="80000"/>
              </a:lnSpc>
              <a:buSzPct val="65000"/>
              <a:buFont typeface="Wingdings" pitchFamily="2" charset="2"/>
              <a:buChar char="ü"/>
              <a:defRPr/>
            </a:pPr>
            <a:r>
              <a:rPr lang="fr-BE" sz="2000" b="1" u="sng" dirty="0">
                <a:latin typeface="Adobe Caslon Pro" pitchFamily="18" charset="0"/>
              </a:rPr>
              <a:t>Ses rôles ?</a:t>
            </a:r>
          </a:p>
          <a:p>
            <a:pPr indent="-342900" eaLnBrk="0" hangingPunct="0">
              <a:lnSpc>
                <a:spcPct val="80000"/>
              </a:lnSpc>
              <a:buSzPct val="65000"/>
              <a:buFont typeface="Wingdings" pitchFamily="2" charset="2"/>
              <a:buChar char="§"/>
              <a:defRPr/>
            </a:pPr>
            <a:endParaRPr lang="fr-BE" sz="800" dirty="0">
              <a:latin typeface="Adobe Caslon Pro" pitchFamily="18" charset="0"/>
            </a:endParaRPr>
          </a:p>
          <a:p>
            <a:pPr indent="-342900" eaLnBrk="0" hangingPunct="0">
              <a:buSzPct val="80000"/>
              <a:buFont typeface="Wingdings" pitchFamily="2" charset="2"/>
              <a:buChar char="§"/>
              <a:defRPr/>
            </a:pPr>
            <a:r>
              <a:rPr lang="fr-BE" sz="1600" dirty="0">
                <a:latin typeface="Adobe Caslon Pro" pitchFamily="18" charset="0"/>
              </a:rPr>
              <a:t>Représenter la population</a:t>
            </a:r>
          </a:p>
          <a:p>
            <a:pPr indent="-342900" eaLnBrk="0" hangingPunct="0">
              <a:buSzPct val="80000"/>
              <a:buFont typeface="Wingdings" pitchFamily="2" charset="2"/>
              <a:buChar char="§"/>
              <a:defRPr/>
            </a:pPr>
            <a:r>
              <a:rPr lang="fr-BE" sz="1600" dirty="0">
                <a:latin typeface="Adobe Caslon Pro" pitchFamily="18" charset="0"/>
              </a:rPr>
              <a:t>Être un relais entre la population et le Conseil communal</a:t>
            </a:r>
          </a:p>
          <a:p>
            <a:pPr indent="-342900" eaLnBrk="0" hangingPunct="0">
              <a:buSzPct val="80000"/>
              <a:buFont typeface="Wingdings" pitchFamily="2" charset="2"/>
              <a:buChar char="§"/>
              <a:defRPr/>
            </a:pPr>
            <a:r>
              <a:rPr lang="fr-BE" sz="1600" dirty="0">
                <a:latin typeface="Adobe Caslon Pro" pitchFamily="18" charset="0"/>
              </a:rPr>
              <a:t>Rôle consultatif</a:t>
            </a:r>
          </a:p>
          <a:p>
            <a:pPr indent="-342900" eaLnBrk="0" hangingPunct="0">
              <a:lnSpc>
                <a:spcPct val="80000"/>
              </a:lnSpc>
              <a:buSzPct val="80000"/>
              <a:buFont typeface="Wingdings" pitchFamily="2" charset="2"/>
              <a:buChar char="ü"/>
              <a:defRPr/>
            </a:pPr>
            <a:endParaRPr lang="fr-BE" sz="2000" dirty="0">
              <a:effectLst>
                <a:outerShdw blurRad="38100" dist="38100" dir="2700000" algn="tl">
                  <a:srgbClr val="000000"/>
                </a:outerShdw>
              </a:effectLst>
              <a:latin typeface="Adobe Caslon Pro" pitchFamily="18" charset="0"/>
            </a:endParaRPr>
          </a:p>
          <a:p>
            <a:pPr indent="-342900" eaLnBrk="0" hangingPunct="0">
              <a:lnSpc>
                <a:spcPct val="80000"/>
              </a:lnSpc>
              <a:buSzPct val="80000"/>
              <a:buFont typeface="Wingdings" pitchFamily="2" charset="2"/>
              <a:buChar char="ü"/>
              <a:defRPr/>
            </a:pPr>
            <a:r>
              <a:rPr lang="fr-BE" sz="2000" b="1" u="sng" dirty="0">
                <a:latin typeface="Adobe Caslon Pro" pitchFamily="18" charset="0"/>
              </a:rPr>
              <a:t>Qui la compose ?</a:t>
            </a:r>
            <a:r>
              <a:rPr lang="fr-BE" sz="2000" b="1" dirty="0">
                <a:latin typeface="Adobe Caslon Pro" pitchFamily="18" charset="0"/>
              </a:rPr>
              <a:t> </a:t>
            </a:r>
          </a:p>
          <a:p>
            <a:pPr indent="-342900" eaLnBrk="0" hangingPunct="0">
              <a:lnSpc>
                <a:spcPct val="80000"/>
              </a:lnSpc>
              <a:buSzPct val="80000"/>
              <a:buFont typeface="Wingdings" pitchFamily="2" charset="2"/>
              <a:buChar char="§"/>
              <a:defRPr/>
            </a:pPr>
            <a:endParaRPr lang="fr-BE" sz="800" dirty="0">
              <a:latin typeface="Adobe Caslon Pro" pitchFamily="18" charset="0"/>
            </a:endParaRPr>
          </a:p>
          <a:p>
            <a:pPr marL="285750" indent="-285750" eaLnBrk="0" hangingPunct="0">
              <a:buSzPct val="80000"/>
              <a:buFont typeface="Wingdings" pitchFamily="2" charset="2"/>
              <a:buChar char="§"/>
              <a:defRPr/>
            </a:pPr>
            <a:r>
              <a:rPr lang="fr-BE" sz="1600" dirty="0">
                <a:latin typeface="Adobe Caslon Pro" pitchFamily="18" charset="0"/>
              </a:rPr>
              <a:t>Entre 10 et 30 membres effectifs et un même nombre de suppléants</a:t>
            </a:r>
          </a:p>
          <a:p>
            <a:pPr marL="285750" indent="-285750" eaLnBrk="0" hangingPunct="0">
              <a:buSzPct val="80000"/>
              <a:buFont typeface="Wingdings" pitchFamily="2" charset="2"/>
              <a:buChar char="§"/>
              <a:defRPr/>
            </a:pPr>
            <a:endParaRPr lang="fr-BE" sz="1600" dirty="0">
              <a:latin typeface="Adobe Caslon Pro" pitchFamily="18" charset="0"/>
            </a:endParaRPr>
          </a:p>
          <a:p>
            <a:pPr marL="285750" indent="-285750" eaLnBrk="0" hangingPunct="0">
              <a:buSzPct val="80000"/>
              <a:buFont typeface="Wingdings" pitchFamily="2" charset="2"/>
              <a:buChar char="§"/>
              <a:defRPr/>
            </a:pPr>
            <a:r>
              <a:rPr lang="fr-BE" sz="1600" dirty="0">
                <a:latin typeface="Adobe Caslon Pro" pitchFamily="18" charset="0"/>
              </a:rPr>
              <a:t>Assemblée représentative </a:t>
            </a:r>
          </a:p>
          <a:p>
            <a:pPr marL="1257300" lvl="2" indent="-342900" eaLnBrk="0" hangingPunct="0">
              <a:buSzPct val="80000"/>
              <a:buFont typeface="Wingdings" pitchFamily="2" charset="2"/>
              <a:buChar char="Ø"/>
              <a:defRPr/>
            </a:pPr>
            <a:r>
              <a:rPr lang="fr-BE" sz="1600" dirty="0">
                <a:latin typeface="Adobe Caslon Pro" pitchFamily="18" charset="0"/>
              </a:rPr>
              <a:t>de tous les villages</a:t>
            </a:r>
          </a:p>
          <a:p>
            <a:pPr marL="1257300" lvl="2" indent="-342900" eaLnBrk="0" hangingPunct="0">
              <a:buSzPct val="80000"/>
              <a:buFont typeface="Wingdings" pitchFamily="2" charset="2"/>
              <a:buChar char="Ø"/>
              <a:defRPr/>
            </a:pPr>
            <a:r>
              <a:rPr lang="fr-BE" sz="1600" dirty="0">
                <a:latin typeface="Adobe Caslon Pro" pitchFamily="18" charset="0"/>
              </a:rPr>
              <a:t>de toutes les classes d’âge</a:t>
            </a:r>
          </a:p>
          <a:p>
            <a:pPr marL="1257300" lvl="2" indent="-342900" eaLnBrk="0" hangingPunct="0">
              <a:buSzPct val="80000"/>
              <a:buFont typeface="Wingdings" pitchFamily="2" charset="2"/>
              <a:buChar char="Ø"/>
              <a:defRPr/>
            </a:pPr>
            <a:r>
              <a:rPr lang="fr-BE" sz="1600" dirty="0">
                <a:latin typeface="Adobe Caslon Pro" pitchFamily="18" charset="0"/>
              </a:rPr>
              <a:t>de tous les milieux socioprofessionnels</a:t>
            </a:r>
          </a:p>
          <a:p>
            <a:pPr marL="1257300" lvl="2" indent="-342900" eaLnBrk="0" hangingPunct="0">
              <a:buSzPct val="80000"/>
              <a:buFont typeface="Wingdings" pitchFamily="2" charset="2"/>
              <a:buChar char="Ø"/>
              <a:defRPr/>
            </a:pPr>
            <a:r>
              <a:rPr lang="fr-BE" sz="1600" dirty="0">
                <a:latin typeface="Adobe Caslon Pro" pitchFamily="18" charset="0"/>
              </a:rPr>
              <a:t>de tous les partis politiques représentés au Conseil communal (max ¼)</a:t>
            </a:r>
          </a:p>
          <a:p>
            <a:pPr>
              <a:lnSpc>
                <a:spcPct val="150000"/>
              </a:lnSpc>
              <a:buClr>
                <a:schemeClr val="tx2">
                  <a:lumMod val="50000"/>
                </a:schemeClr>
              </a:buClr>
              <a:buSzPct val="95000"/>
              <a:defRPr/>
            </a:pPr>
            <a:endParaRPr lang="fr-BE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043608" y="260647"/>
            <a:ext cx="7024744" cy="72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000" dirty="0">
                <a:latin typeface="Adobe Caslon Pro Bold" pitchFamily="18" charset="0"/>
                <a:ea typeface="Arial Unicode MS" pitchFamily="34" charset="-128"/>
                <a:cs typeface="Tahoma" pitchFamily="34" charset="0"/>
              </a:rPr>
              <a:t>CLDR</a:t>
            </a:r>
            <a:endParaRPr lang="fr-BE" sz="3000" dirty="0">
              <a:latin typeface="Adobe Caslon Pro Bold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64692"/>
            <a:ext cx="864096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67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aywail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16707477" cy="69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31640" y="-104061"/>
            <a:ext cx="6480720" cy="4401205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2800" dirty="0">
              <a:latin typeface="Adobe Caslon Pro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6238"/>
            <a:ext cx="32369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\\DiskStation\GREOA - Equipe\RESSOURCES\Logotheque\GREOVA-2016\pcdr\aywaille o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16" y="5876228"/>
            <a:ext cx="1171924" cy="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75656" y="1124744"/>
            <a:ext cx="61926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2">
                  <a:lumMod val="50000"/>
                </a:schemeClr>
              </a:buClr>
              <a:buSzPct val="95000"/>
              <a:buFont typeface="Wingdings" pitchFamily="2" charset="2"/>
              <a:buChar char="ü"/>
              <a:defRPr/>
            </a:pPr>
            <a:r>
              <a:rPr lang="fr-BE" sz="1600" dirty="0">
                <a:latin typeface="Adobe Caslon Pro" pitchFamily="18" charset="0"/>
              </a:rPr>
              <a:t>L’étude socio-économique est un document évolutif, susceptible d’être mise à jour constamment</a:t>
            </a:r>
          </a:p>
          <a:p>
            <a:pPr marL="285750" indent="-285750">
              <a:lnSpc>
                <a:spcPct val="150000"/>
              </a:lnSpc>
              <a:buClr>
                <a:schemeClr val="tx2">
                  <a:lumMod val="50000"/>
                </a:schemeClr>
              </a:buClr>
              <a:buSzPct val="95000"/>
              <a:buFont typeface="Wingdings" pitchFamily="2" charset="2"/>
              <a:buChar char="ü"/>
              <a:defRPr/>
            </a:pPr>
            <a:endParaRPr lang="fr-BE" sz="1600" dirty="0">
              <a:latin typeface="Adobe Caslon Pro" pitchFamily="18" charset="0"/>
            </a:endParaRPr>
          </a:p>
          <a:p>
            <a:pPr marL="285750" indent="-285750">
              <a:lnSpc>
                <a:spcPct val="150000"/>
              </a:lnSpc>
              <a:buClr>
                <a:schemeClr val="tx2">
                  <a:lumMod val="50000"/>
                </a:schemeClr>
              </a:buClr>
              <a:buSzPct val="95000"/>
              <a:buFont typeface="Wingdings" pitchFamily="2" charset="2"/>
              <a:buChar char="ü"/>
              <a:defRPr/>
            </a:pPr>
            <a:r>
              <a:rPr lang="fr-BE" sz="1600" dirty="0">
                <a:latin typeface="Adobe Caslon Pro" pitchFamily="18" charset="0"/>
              </a:rPr>
              <a:t>Pour toute remarque ou correction relative à cette étude ou présentation, vous pouvez prendre contact avec le GREOVA</a:t>
            </a:r>
          </a:p>
          <a:p>
            <a:pPr marL="285750" indent="-285750">
              <a:lnSpc>
                <a:spcPct val="150000"/>
              </a:lnSpc>
              <a:buClr>
                <a:schemeClr val="tx2">
                  <a:lumMod val="50000"/>
                </a:schemeClr>
              </a:buClr>
              <a:buSzPct val="95000"/>
              <a:buFont typeface="Wingdings" pitchFamily="2" charset="2"/>
              <a:buChar char="ü"/>
              <a:defRPr/>
            </a:pPr>
            <a:endParaRPr lang="fr-BE" sz="1600" dirty="0">
              <a:latin typeface="Adobe Caslon Pro" pitchFamily="18" charset="0"/>
            </a:endParaRPr>
          </a:p>
          <a:p>
            <a:pPr marL="285750" indent="-285750">
              <a:lnSpc>
                <a:spcPct val="150000"/>
              </a:lnSpc>
              <a:buClr>
                <a:schemeClr val="tx2">
                  <a:lumMod val="50000"/>
                </a:schemeClr>
              </a:buClr>
              <a:buSzPct val="95000"/>
              <a:buFont typeface="Wingdings" pitchFamily="2" charset="2"/>
              <a:buChar char="ü"/>
              <a:defRPr/>
            </a:pPr>
            <a:r>
              <a:rPr lang="fr-BE" sz="1600" dirty="0">
                <a:latin typeface="Adobe Caslon Pro" pitchFamily="18" charset="0"/>
              </a:rPr>
              <a:t>L’étude complète est disponible sur notre site www.pcdr.be</a:t>
            </a:r>
          </a:p>
          <a:p>
            <a:pPr>
              <a:lnSpc>
                <a:spcPct val="150000"/>
              </a:lnSpc>
              <a:buClr>
                <a:schemeClr val="tx2">
                  <a:lumMod val="50000"/>
                </a:schemeClr>
              </a:buClr>
              <a:buSzPct val="95000"/>
              <a:defRPr/>
            </a:pPr>
            <a:endParaRPr lang="fr-BE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043608" y="260647"/>
            <a:ext cx="7024744" cy="72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000" dirty="0">
                <a:latin typeface="Adobe Caslon Pro Bold" pitchFamily="18" charset="0"/>
                <a:ea typeface="Arial Unicode MS" pitchFamily="34" charset="-128"/>
                <a:cs typeface="Tahoma" pitchFamily="34" charset="0"/>
              </a:rPr>
              <a:t>Avant-propos</a:t>
            </a:r>
            <a:endParaRPr lang="fr-BE" sz="3000" dirty="0">
              <a:latin typeface="Adobe Caslon Pro Bold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64692"/>
            <a:ext cx="864096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426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aywail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16707477" cy="69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31640" y="-104061"/>
            <a:ext cx="6624736" cy="4832092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r>
              <a:rPr lang="fr-BE" altLang="fr-FR" sz="3200" b="1" dirty="0">
                <a:latin typeface="Adobe Caslon Pro Bold" pitchFamily="18" charset="0"/>
                <a:ea typeface="Arial Unicode MS" pitchFamily="34" charset="-128"/>
                <a:cs typeface="Tahoma" pitchFamily="34" charset="0"/>
              </a:rPr>
              <a:t>Présentation succincte de l’étude socio-économique </a:t>
            </a:r>
          </a:p>
          <a:p>
            <a:pPr algn="ctr"/>
            <a:r>
              <a:rPr lang="fr-BE" altLang="fr-FR" sz="3200" b="1" dirty="0">
                <a:latin typeface="Adobe Caslon Pro Bold" pitchFamily="18" charset="0"/>
                <a:ea typeface="Arial Unicode MS" pitchFamily="34" charset="-128"/>
                <a:cs typeface="Tahoma" pitchFamily="34" charset="0"/>
              </a:rPr>
              <a:t>de la Commune d’Aywaille</a:t>
            </a:r>
            <a:endParaRPr lang="fr-BE" sz="2800" dirty="0">
              <a:latin typeface="Adobe Caslon Pro Bold" pitchFamily="18" charset="0"/>
            </a:endParaRPr>
          </a:p>
          <a:p>
            <a:pPr algn="ctr"/>
            <a:endParaRPr lang="fr-BE" sz="2800" dirty="0">
              <a:latin typeface="Adobe Caslon Pro" pitchFamily="18" charset="0"/>
            </a:endParaRPr>
          </a:p>
          <a:p>
            <a:pPr algn="ctr"/>
            <a:endParaRPr lang="fr-BE" sz="2800" dirty="0">
              <a:latin typeface="Adobe Caslon Pro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6238"/>
            <a:ext cx="32369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\\DiskStation\GREOA - Equipe\RESSOURCES\Logotheque\GREOVA-2016\pcdr\aywaille o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16" y="5876228"/>
            <a:ext cx="1171924" cy="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64692"/>
            <a:ext cx="864096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429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aywail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16707477" cy="69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31640" y="-104061"/>
            <a:ext cx="6624736" cy="1508105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BE" sz="3600" dirty="0">
              <a:latin typeface="Adobe Caslon Pro Bold" pitchFamily="18" charset="0"/>
            </a:endParaRPr>
          </a:p>
          <a:p>
            <a:pPr algn="ctr"/>
            <a:r>
              <a:rPr lang="fr-BE" sz="2800" dirty="0">
                <a:latin typeface="Adobe Caslon Pro Bold" pitchFamily="18" charset="0"/>
              </a:rPr>
              <a:t>Caractéristiques générales</a:t>
            </a:r>
          </a:p>
          <a:p>
            <a:pPr algn="ctr"/>
            <a:endParaRPr lang="fr-BE" sz="2800" dirty="0">
              <a:latin typeface="Adobe Caslon Pro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6238"/>
            <a:ext cx="32369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\\DiskStation\GREOA - Equipe\RESSOURCES\Logotheque\GREOVA-2016\pcdr\aywaille o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16" y="5876228"/>
            <a:ext cx="1171924" cy="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\\DiskStation\GREOA - Equipe\TEMPORAIRE\# Maud\Cartographie\A4_Regions_Naturelles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16227" r="5497" b="11144"/>
          <a:stretch/>
        </p:blipFill>
        <p:spPr bwMode="auto">
          <a:xfrm>
            <a:off x="539552" y="1484784"/>
            <a:ext cx="3737934" cy="424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427984" y="1412776"/>
            <a:ext cx="4464496" cy="4401205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fr-BE" sz="1400" dirty="0">
                <a:latin typeface="Adobe Caslon Pro" pitchFamily="18" charset="0"/>
              </a:rPr>
              <a:t>Située dans la Province et l’arrondissement administratif de Liège</a:t>
            </a:r>
          </a:p>
          <a:p>
            <a:pPr algn="just"/>
            <a:endParaRPr lang="fr-BE" sz="1400" dirty="0">
              <a:latin typeface="Adobe Caslon Pro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fr-BE" sz="1400" dirty="0">
                <a:latin typeface="Adobe Caslon Pro" pitchFamily="18" charset="0"/>
              </a:rPr>
              <a:t>Regroupe les anciennes communes de Harzé - </a:t>
            </a:r>
            <a:r>
              <a:rPr lang="fr-BE" sz="1400" dirty="0" err="1">
                <a:latin typeface="Adobe Caslon Pro" pitchFamily="18" charset="0"/>
              </a:rPr>
              <a:t>Sougné-Remouchamps</a:t>
            </a:r>
            <a:r>
              <a:rPr lang="fr-BE" sz="1400" dirty="0">
                <a:latin typeface="Adobe Caslon Pro" pitchFamily="18" charset="0"/>
              </a:rPr>
              <a:t> – Aywaille – </a:t>
            </a:r>
            <a:r>
              <a:rPr lang="fr-BE" sz="1400" dirty="0" err="1">
                <a:latin typeface="Adobe Caslon Pro" pitchFamily="18" charset="0"/>
              </a:rPr>
              <a:t>Ernonheid</a:t>
            </a:r>
            <a:r>
              <a:rPr lang="fr-BE" sz="1400" dirty="0">
                <a:latin typeface="Adobe Caslon Pro" pitchFamily="18" charset="0"/>
              </a:rPr>
              <a:t> – </a:t>
            </a:r>
            <a:r>
              <a:rPr lang="fr-BE" sz="1400" dirty="0" err="1">
                <a:latin typeface="Adobe Caslon Pro" pitchFamily="18" charset="0"/>
              </a:rPr>
              <a:t>Deigné</a:t>
            </a:r>
            <a:r>
              <a:rPr lang="fr-BE" sz="1400" dirty="0">
                <a:latin typeface="Adobe Caslon Pro" pitchFamily="18" charset="0"/>
              </a:rPr>
              <a:t> (anc. </a:t>
            </a:r>
            <a:r>
              <a:rPr lang="fr-BE" sz="1400" dirty="0" err="1">
                <a:latin typeface="Adobe Caslon Pro" pitchFamily="18" charset="0"/>
              </a:rPr>
              <a:t>Louveigné</a:t>
            </a:r>
            <a:r>
              <a:rPr lang="fr-BE" sz="1400" dirty="0">
                <a:latin typeface="Adobe Caslon Pro" pitchFamily="18" charset="0"/>
              </a:rPr>
              <a:t>) – Martinrive (anc. </a:t>
            </a:r>
            <a:r>
              <a:rPr lang="fr-BE" sz="1400" dirty="0" err="1">
                <a:latin typeface="Adobe Caslon Pro" pitchFamily="18" charset="0"/>
              </a:rPr>
              <a:t>Rouvreux</a:t>
            </a:r>
            <a:r>
              <a:rPr lang="fr-BE" sz="1400" dirty="0">
                <a:latin typeface="Adobe Caslon Pro" pitchFamily="18" charset="0"/>
              </a:rPr>
              <a:t>)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fr-BE" sz="1400" dirty="0">
              <a:latin typeface="Adobe Caslon Pro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fr-BE" sz="1400" dirty="0">
                <a:latin typeface="Adobe Caslon Pro" pitchFamily="18" charset="0"/>
              </a:rPr>
              <a:t>+- 20 kms de Liège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fr-BE" sz="1400" dirty="0">
              <a:latin typeface="Adobe Caslon Pro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fr-BE" sz="1400" dirty="0">
                <a:latin typeface="Adobe Caslon Pro" pitchFamily="18" charset="0"/>
              </a:rPr>
              <a:t>Communes limitrophes: Sprimont – Theux – Stoumont – Ferrières – Comblain-au-Pont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fr-BE" sz="1400" dirty="0">
              <a:latin typeface="Adobe Caslon Pro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fr-BE" sz="1400" dirty="0">
                <a:latin typeface="Adobe Caslon Pro" pitchFamily="18" charset="0"/>
              </a:rPr>
              <a:t>Condroz – Fagne-Famenne – Ardenne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fr-BE" sz="1400" dirty="0">
              <a:latin typeface="Adobe Caslon Pro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fr-BE" sz="1400" dirty="0">
                <a:latin typeface="Adobe Caslon Pro" pitchFamily="18" charset="0"/>
              </a:rPr>
              <a:t>Superficie de 8.004 ha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fr-BE" sz="1400" dirty="0">
              <a:latin typeface="Adobe Caslon Pro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fr-BE" sz="1400" dirty="0">
                <a:latin typeface="Adobe Caslon Pro" pitchFamily="18" charset="0"/>
              </a:rPr>
              <a:t>Altitude min: 126m (fond de la vallée de l’Amblève – Martinrive)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fr-BE" sz="1400" dirty="0">
              <a:latin typeface="Adobe Caslon Pro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fr-BE" sz="1400" dirty="0">
                <a:latin typeface="Adobe Caslon Pro" pitchFamily="18" charset="0"/>
              </a:rPr>
              <a:t>Altitude max: 470m (Ville-au-Bois)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64692"/>
            <a:ext cx="864096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117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aywail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16707477" cy="69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31640" y="-104061"/>
            <a:ext cx="6624736" cy="4924425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BE" sz="3600" dirty="0">
              <a:latin typeface="Adobe Caslon Pro Bold" pitchFamily="18" charset="0"/>
            </a:endParaRPr>
          </a:p>
          <a:p>
            <a:pPr algn="ctr"/>
            <a:r>
              <a:rPr lang="fr-BE" sz="2800" dirty="0">
                <a:latin typeface="Adobe Caslon Pro Bold" pitchFamily="18" charset="0"/>
              </a:rPr>
              <a:t>Budget</a:t>
            </a: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La situation actuelle des finances communales est globalement saine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L’endettement paraît maîtrisé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Les principales sources de financement des investissements sont:</a:t>
            </a:r>
          </a:p>
          <a:p>
            <a:pPr marL="625475" lvl="1" indent="-285750" algn="just" eaLnBrk="0" hangingPunct="0">
              <a:lnSpc>
                <a:spcPts val="2100"/>
              </a:lnSpc>
              <a:buSzPct val="100000"/>
              <a:buFont typeface="Wingdings" pitchFamily="2" charset="2"/>
              <a:buChar char="Ø"/>
              <a:defRPr/>
            </a:pPr>
            <a:r>
              <a:rPr lang="fr-BE" sz="1400" dirty="0">
                <a:latin typeface="Adobe Caslon Pro" pitchFamily="18" charset="0"/>
              </a:rPr>
              <a:t>Fonds propres</a:t>
            </a:r>
          </a:p>
          <a:p>
            <a:pPr marL="625475" lvl="1" indent="-285750" algn="just" eaLnBrk="0" hangingPunct="0">
              <a:lnSpc>
                <a:spcPts val="2100"/>
              </a:lnSpc>
              <a:buSzPct val="100000"/>
              <a:buFont typeface="Wingdings" pitchFamily="2" charset="2"/>
              <a:buChar char="Ø"/>
              <a:defRPr/>
            </a:pPr>
            <a:r>
              <a:rPr lang="fr-BE" sz="1400" dirty="0">
                <a:latin typeface="Adobe Caslon Pro" pitchFamily="18" charset="0"/>
              </a:rPr>
              <a:t>Recours à l’emprunt</a:t>
            </a:r>
          </a:p>
          <a:p>
            <a:pPr marL="625475" lvl="1" indent="-285750" algn="just" eaLnBrk="0" hangingPunct="0">
              <a:lnSpc>
                <a:spcPts val="2100"/>
              </a:lnSpc>
              <a:buSzPct val="100000"/>
              <a:buFont typeface="Wingdings" pitchFamily="2" charset="2"/>
              <a:buChar char="Ø"/>
              <a:defRPr/>
            </a:pPr>
            <a:r>
              <a:rPr lang="fr-BE" sz="1400" dirty="0">
                <a:latin typeface="Adobe Caslon Pro" pitchFamily="18" charset="0"/>
              </a:rPr>
              <a:t>Subsides alloués dans le cadre de programmes ponctuels de soutien aux investissements communaux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algn="ctr"/>
            <a:endParaRPr lang="fr-BE" sz="2800" dirty="0">
              <a:latin typeface="Adobe Caslon Pro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6238"/>
            <a:ext cx="32369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\\DiskStation\GREOA - Equipe\RESSOURCES\Logotheque\GREOVA-2016\pcdr\aywaille o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16" y="5876228"/>
            <a:ext cx="1171924" cy="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64692"/>
            <a:ext cx="864096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8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aywail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16707477" cy="69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31640" y="-104061"/>
            <a:ext cx="6624736" cy="5940088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BE" sz="3600" dirty="0">
              <a:latin typeface="Adobe Caslon Pro Bold" pitchFamily="18" charset="0"/>
            </a:endParaRPr>
          </a:p>
          <a:p>
            <a:pPr algn="ctr"/>
            <a:r>
              <a:rPr lang="fr-BE" sz="2800" dirty="0">
                <a:latin typeface="Adobe Caslon Pro Bold" pitchFamily="18" charset="0"/>
              </a:rPr>
              <a:t>Caractéristiques physiques et naturelles</a:t>
            </a: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Trois familles de roches forment le sous-sol:</a:t>
            </a:r>
          </a:p>
          <a:p>
            <a:pPr marL="628650" indent="-285750" algn="just">
              <a:buFont typeface="Wingdings" pitchFamily="2" charset="2"/>
              <a:buChar char="Ø"/>
            </a:pPr>
            <a:r>
              <a:rPr lang="fr-BE" sz="1600" dirty="0">
                <a:latin typeface="Adobe Caslon Pro" pitchFamily="18" charset="0"/>
              </a:rPr>
              <a:t>Calcaire</a:t>
            </a:r>
          </a:p>
          <a:p>
            <a:pPr marL="628650" indent="-285750" algn="just">
              <a:buFont typeface="Wingdings" pitchFamily="2" charset="2"/>
              <a:buChar char="Ø"/>
            </a:pPr>
            <a:r>
              <a:rPr lang="fr-BE" sz="1600" dirty="0">
                <a:latin typeface="Adobe Caslon Pro" pitchFamily="18" charset="0"/>
              </a:rPr>
              <a:t>Schistes</a:t>
            </a:r>
          </a:p>
          <a:p>
            <a:pPr marL="628650" indent="-285750" algn="just">
              <a:buFont typeface="Wingdings" pitchFamily="2" charset="2"/>
              <a:buChar char="Ø"/>
            </a:pPr>
            <a:r>
              <a:rPr lang="fr-BE" sz="1600" dirty="0">
                <a:latin typeface="Adobe Caslon Pro" pitchFamily="18" charset="0"/>
              </a:rPr>
              <a:t>Psammites (grès micacés)</a:t>
            </a:r>
          </a:p>
          <a:p>
            <a:pPr marL="628650" indent="-285750" algn="just">
              <a:buFont typeface="Wingdings" pitchFamily="2" charset="2"/>
              <a:buChar char="Ø"/>
            </a:pPr>
            <a:endParaRPr lang="fr-BE" sz="1600" dirty="0">
              <a:latin typeface="Adobe Caslon Pro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Présence de karst </a:t>
            </a:r>
          </a:p>
          <a:p>
            <a:pPr marL="628650" indent="-285750" algn="just">
              <a:buFont typeface="Wingdings" pitchFamily="2" charset="2"/>
              <a:buChar char="Ø"/>
            </a:pPr>
            <a:r>
              <a:rPr lang="fr-BE" sz="1600" b="1" dirty="0">
                <a:latin typeface="Adobe Caslon Pro" pitchFamily="18" charset="0"/>
              </a:rPr>
              <a:t>Atout: </a:t>
            </a:r>
            <a:r>
              <a:rPr lang="fr-BE" sz="1600" dirty="0">
                <a:latin typeface="Adobe Caslon Pro" pitchFamily="18" charset="0"/>
              </a:rPr>
              <a:t>origine de la formation des Grottes de </a:t>
            </a:r>
            <a:r>
              <a:rPr lang="fr-BE" sz="1600" dirty="0" err="1">
                <a:latin typeface="Adobe Caslon Pro" pitchFamily="18" charset="0"/>
              </a:rPr>
              <a:t>Remouchamps</a:t>
            </a:r>
            <a:endParaRPr lang="fr-BE" sz="1600" dirty="0">
              <a:latin typeface="Adobe Caslon Pro" pitchFamily="18" charset="0"/>
            </a:endParaRPr>
          </a:p>
          <a:p>
            <a:pPr marL="628650" indent="-285750" algn="just">
              <a:buFont typeface="Wingdings" pitchFamily="2" charset="2"/>
              <a:buChar char="Ø"/>
            </a:pPr>
            <a:r>
              <a:rPr lang="fr-BE" sz="1600" b="1" dirty="0">
                <a:latin typeface="Adobe Caslon Pro" pitchFamily="18" charset="0"/>
              </a:rPr>
              <a:t>Inconvénients: </a:t>
            </a:r>
            <a:r>
              <a:rPr lang="fr-BE" sz="1600" dirty="0">
                <a:latin typeface="Adobe Caslon Pro" pitchFamily="18" charset="0"/>
              </a:rPr>
              <a:t>risque d’effondrements, d’inondations à l’amont des chantoirs et de pollution des nappes aquifères (si dépôts de déchets)</a:t>
            </a:r>
          </a:p>
          <a:p>
            <a:pPr marL="628650" indent="-285750" algn="just">
              <a:buFont typeface="Wingdings" pitchFamily="2" charset="2"/>
              <a:buChar char="Ø"/>
            </a:pPr>
            <a:endParaRPr lang="fr-BE" sz="1600" dirty="0">
              <a:latin typeface="Adobe Caslon Pro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Cours d’eau principal: Amblève (Navigable </a:t>
            </a:r>
            <a:r>
              <a:rPr lang="fr-BE" sz="1600" dirty="0" err="1">
                <a:latin typeface="Adobe Caslon Pro" pitchFamily="18" charset="0"/>
              </a:rPr>
              <a:t>àpd</a:t>
            </a:r>
            <a:r>
              <a:rPr lang="fr-BE" sz="1600" dirty="0">
                <a:latin typeface="Adobe Caslon Pro" pitchFamily="18" charset="0"/>
              </a:rPr>
              <a:t> Pont de </a:t>
            </a:r>
            <a:r>
              <a:rPr lang="fr-BE" sz="1600" dirty="0" err="1">
                <a:latin typeface="Adobe Caslon Pro" pitchFamily="18" charset="0"/>
              </a:rPr>
              <a:t>Remouchamps</a:t>
            </a:r>
            <a:r>
              <a:rPr lang="fr-BE" sz="1600" dirty="0">
                <a:latin typeface="Adobe Caslon Pro" pitchFamily="18" charset="0"/>
              </a:rPr>
              <a:t> &gt; Liège)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1 cours d’eau non navigable (1</a:t>
            </a:r>
            <a:r>
              <a:rPr lang="fr-BE" sz="1600" baseline="30000" dirty="0">
                <a:latin typeface="Adobe Caslon Pro" pitchFamily="18" charset="0"/>
              </a:rPr>
              <a:t>ère</a:t>
            </a:r>
            <a:r>
              <a:rPr lang="fr-BE" sz="1600" dirty="0">
                <a:latin typeface="Adobe Caslon Pro" pitchFamily="18" charset="0"/>
              </a:rPr>
              <a:t> catégorie) – 13 (2</a:t>
            </a:r>
            <a:r>
              <a:rPr lang="fr-BE" sz="1600" baseline="30000" dirty="0">
                <a:latin typeface="Adobe Caslon Pro" pitchFamily="18" charset="0"/>
              </a:rPr>
              <a:t>ème</a:t>
            </a:r>
            <a:r>
              <a:rPr lang="fr-BE" sz="1600" dirty="0">
                <a:latin typeface="Adobe Caslon Pro" pitchFamily="18" charset="0"/>
              </a:rPr>
              <a:t> catégorie) – 15 (3</a:t>
            </a:r>
            <a:r>
              <a:rPr lang="fr-BE" sz="1600" baseline="30000" dirty="0">
                <a:latin typeface="Adobe Caslon Pro" pitchFamily="18" charset="0"/>
              </a:rPr>
              <a:t>ème</a:t>
            </a:r>
            <a:r>
              <a:rPr lang="fr-BE" sz="1600" dirty="0">
                <a:latin typeface="Adobe Caslon Pro" pitchFamily="18" charset="0"/>
              </a:rPr>
              <a:t> catégorie) - 33 (non classés)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Annulation des zones d’aléas d’inondation par Conseil d’état en mars 2019 &gt; travaux réaménagement berges en 1996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6238"/>
            <a:ext cx="32369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\\DiskStation\GREOA - Equipe\RESSOURCES\Logotheque\GREOVA-2016\pcdr\aywaille o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16" y="5876228"/>
            <a:ext cx="1171924" cy="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64692"/>
            <a:ext cx="864096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356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aywail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16707477" cy="69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31640" y="-104061"/>
            <a:ext cx="6480720" cy="5386090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BE" sz="4800" dirty="0">
              <a:latin typeface="Adobe Caslon Pro" pitchFamily="18" charset="0"/>
            </a:endParaRPr>
          </a:p>
          <a:p>
            <a:pPr algn="ctr"/>
            <a:endParaRPr lang="fr-BE" sz="2000" dirty="0">
              <a:latin typeface="Adobe Caslon Pro" pitchFamily="18" charset="0"/>
            </a:endParaRPr>
          </a:p>
          <a:p>
            <a:pPr algn="ctr"/>
            <a:r>
              <a:rPr lang="fr-BE" sz="3200" b="1" dirty="0">
                <a:latin typeface="Adobe Caslon Pro" pitchFamily="18" charset="0"/>
              </a:rPr>
              <a:t>Programme de la soirée:</a:t>
            </a: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marL="685800" indent="-241300" algn="ctr">
              <a:lnSpc>
                <a:spcPct val="150000"/>
              </a:lnSpc>
              <a:buBlip>
                <a:blip r:embed="rId4"/>
              </a:buBlip>
            </a:pPr>
            <a:r>
              <a:rPr lang="fr-BE" sz="2000" dirty="0">
                <a:latin typeface="Adobe Caslon Pro" pitchFamily="18" charset="0"/>
              </a:rPr>
              <a:t>Présentation du GREOVA</a:t>
            </a:r>
          </a:p>
          <a:p>
            <a:pPr marL="685800" indent="-241300" algn="ctr">
              <a:lnSpc>
                <a:spcPct val="150000"/>
              </a:lnSpc>
              <a:buBlip>
                <a:blip r:embed="rId4"/>
              </a:buBlip>
            </a:pPr>
            <a:r>
              <a:rPr lang="fr-BE" sz="2000" dirty="0">
                <a:latin typeface="Adobe Caslon Pro" pitchFamily="18" charset="0"/>
              </a:rPr>
              <a:t>Définition de l’ODR, du PCDR et de la CLDR</a:t>
            </a:r>
          </a:p>
          <a:p>
            <a:pPr marL="685800" indent="-241300" algn="ctr">
              <a:lnSpc>
                <a:spcPct val="150000"/>
              </a:lnSpc>
              <a:buBlip>
                <a:blip r:embed="rId4"/>
              </a:buBlip>
            </a:pPr>
            <a:r>
              <a:rPr lang="fr-BE" sz="2000" dirty="0">
                <a:latin typeface="Adobe Caslon Pro" pitchFamily="18" charset="0"/>
              </a:rPr>
              <a:t>Présentation des premières constatations de l’étude socio-économique</a:t>
            </a:r>
          </a:p>
          <a:p>
            <a:pPr marL="685800" indent="-241300" algn="ctr">
              <a:lnSpc>
                <a:spcPct val="150000"/>
              </a:lnSpc>
              <a:buBlip>
                <a:blip r:embed="rId4"/>
              </a:buBlip>
            </a:pPr>
            <a:r>
              <a:rPr lang="fr-BE" sz="2000" dirty="0">
                <a:latin typeface="Adobe Caslon Pro" pitchFamily="18" charset="0"/>
              </a:rPr>
              <a:t>Consultation de la population</a:t>
            </a:r>
          </a:p>
          <a:p>
            <a:pPr marL="685800" indent="-241300" algn="ctr">
              <a:lnSpc>
                <a:spcPct val="150000"/>
              </a:lnSpc>
              <a:buBlip>
                <a:blip r:embed="rId4"/>
              </a:buBlip>
            </a:pPr>
            <a:r>
              <a:rPr lang="fr-BE" sz="2000" dirty="0">
                <a:latin typeface="Adobe Caslon Pro" pitchFamily="18" charset="0"/>
              </a:rPr>
              <a:t>Planning</a:t>
            </a:r>
          </a:p>
          <a:p>
            <a:pPr algn="ctr"/>
            <a:endParaRPr lang="fr-BE" sz="2800" dirty="0">
              <a:latin typeface="Adobe Caslon Pro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6238"/>
            <a:ext cx="32369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\\DiskStation\GREOA - Equipe\RESSOURCES\Logotheque\GREOVA-2016\pcdr\aywaille od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16" y="5876228"/>
            <a:ext cx="1171924" cy="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64692"/>
            <a:ext cx="864096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786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aywail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16707477" cy="69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31640" y="-104061"/>
            <a:ext cx="6624736" cy="4770537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BE" sz="3600" dirty="0">
              <a:latin typeface="Adobe Caslon Pro Bold" pitchFamily="18" charset="0"/>
            </a:endParaRP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Caractère rural plus que présent dans toute l’entité</a:t>
            </a:r>
          </a:p>
          <a:p>
            <a:pPr algn="ctr"/>
            <a:endParaRPr lang="fr-BE" sz="2800" dirty="0">
              <a:latin typeface="Adobe Caslon Pro Bold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6238"/>
            <a:ext cx="32369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\\DiskStation\GREOA - Equipe\RESSOURCES\Logotheque\GREOVA-2016\pcdr\aywaille o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16" y="5876228"/>
            <a:ext cx="1171924" cy="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Graphique 1"/>
          <p:cNvGraphicFramePr/>
          <p:nvPr>
            <p:extLst>
              <p:ext uri="{D42A27DB-BD31-4B8C-83A1-F6EECF244321}">
                <p14:modId xmlns:p14="http://schemas.microsoft.com/office/powerpoint/2010/main" val="3975553153"/>
              </p:ext>
            </p:extLst>
          </p:nvPr>
        </p:nvGraphicFramePr>
        <p:xfrm>
          <a:off x="2158008" y="620688"/>
          <a:ext cx="4992216" cy="332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64692"/>
            <a:ext cx="864096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145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aywail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16707477" cy="69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31640" y="-104061"/>
            <a:ext cx="6624736" cy="5755422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BE" sz="3600" dirty="0">
              <a:latin typeface="Adobe Caslon Pro Bold" pitchFamily="18" charset="0"/>
            </a:endParaRPr>
          </a:p>
          <a:p>
            <a:pPr algn="ctr"/>
            <a:r>
              <a:rPr lang="fr-BE" sz="2800" dirty="0">
                <a:latin typeface="Adobe Caslon Pro Bold" pitchFamily="18" charset="0"/>
              </a:rPr>
              <a:t>Patrimoine naturel</a:t>
            </a: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pPr algn="ctr"/>
            <a:endParaRPr lang="fr-BE" sz="1400" dirty="0">
              <a:latin typeface="Adobe Caslon Pro Bold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4 réserves naturelles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Grotte de </a:t>
            </a:r>
            <a:r>
              <a:rPr lang="fr-BE" sz="1600" dirty="0" err="1">
                <a:latin typeface="Adobe Caslon Pro" pitchFamily="18" charset="0"/>
              </a:rPr>
              <a:t>Remouchamps</a:t>
            </a:r>
            <a:r>
              <a:rPr lang="fr-BE" sz="1600" dirty="0">
                <a:latin typeface="Adobe Caslon Pro" pitchFamily="18" charset="0"/>
              </a:rPr>
              <a:t> : SGIB, site classé, 3 espèces de chauves-souris,  navigation souterraine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4 sites </a:t>
            </a:r>
            <a:r>
              <a:rPr lang="fr-BE" sz="1600" dirty="0" err="1">
                <a:latin typeface="Adobe Caslon Pro" pitchFamily="18" charset="0"/>
              </a:rPr>
              <a:t>Natura</a:t>
            </a:r>
            <a:r>
              <a:rPr lang="fr-BE" sz="1600" dirty="0">
                <a:latin typeface="Adobe Caslon Pro" pitchFamily="18" charset="0"/>
              </a:rPr>
              <a:t> 2000</a:t>
            </a:r>
          </a:p>
          <a:p>
            <a:pPr marL="536575" indent="-285750" algn="just">
              <a:buFont typeface="Wingdings" pitchFamily="2" charset="2"/>
              <a:buChar char="Ø"/>
            </a:pPr>
            <a:r>
              <a:rPr lang="fr-BE" sz="1400" dirty="0">
                <a:latin typeface="Adobe Caslon Pro" pitchFamily="18" charset="0"/>
              </a:rPr>
              <a:t>Vallée de l’Amblève du Pont de </a:t>
            </a:r>
            <a:r>
              <a:rPr lang="fr-BE" sz="1400" dirty="0" err="1">
                <a:latin typeface="Adobe Caslon Pro" pitchFamily="18" charset="0"/>
              </a:rPr>
              <a:t>Targnon</a:t>
            </a:r>
            <a:r>
              <a:rPr lang="fr-BE" sz="1400" dirty="0">
                <a:latin typeface="Adobe Caslon Pro" pitchFamily="18" charset="0"/>
              </a:rPr>
              <a:t> à </a:t>
            </a:r>
            <a:r>
              <a:rPr lang="fr-BE" sz="1400" dirty="0" err="1">
                <a:latin typeface="Adobe Caslon Pro" pitchFamily="18" charset="0"/>
              </a:rPr>
              <a:t>Remouchamps</a:t>
            </a:r>
            <a:r>
              <a:rPr lang="fr-BE" sz="1400" dirty="0">
                <a:latin typeface="Adobe Caslon Pro" pitchFamily="18" charset="0"/>
              </a:rPr>
              <a:t> (+ Stoumont et Theux)</a:t>
            </a:r>
          </a:p>
          <a:p>
            <a:pPr marL="536575" indent="-285750" algn="just">
              <a:buFont typeface="Wingdings" pitchFamily="2" charset="2"/>
              <a:buChar char="Ø"/>
            </a:pPr>
            <a:r>
              <a:rPr lang="fr-BE" sz="1400" dirty="0">
                <a:latin typeface="Adobe Caslon Pro" pitchFamily="18" charset="0"/>
              </a:rPr>
              <a:t>Vallée de la </a:t>
            </a:r>
            <a:r>
              <a:rPr lang="fr-BE" sz="1400" dirty="0" err="1">
                <a:latin typeface="Adobe Caslon Pro" pitchFamily="18" charset="0"/>
              </a:rPr>
              <a:t>Lembrée</a:t>
            </a:r>
            <a:r>
              <a:rPr lang="fr-BE" sz="1400" dirty="0">
                <a:latin typeface="Adobe Caslon Pro" pitchFamily="18" charset="0"/>
              </a:rPr>
              <a:t> et affluents ( + Durbuy, Ferrières et Stoumont)</a:t>
            </a:r>
          </a:p>
          <a:p>
            <a:pPr marL="536575" indent="-285750" algn="just">
              <a:buFont typeface="Wingdings" pitchFamily="2" charset="2"/>
              <a:buChar char="Ø"/>
            </a:pPr>
            <a:r>
              <a:rPr lang="fr-BE" sz="1400" dirty="0">
                <a:latin typeface="Adobe Caslon Pro" pitchFamily="18" charset="0"/>
              </a:rPr>
              <a:t>Fagnes de </a:t>
            </a:r>
            <a:r>
              <a:rPr lang="fr-BE" sz="1400" dirty="0" err="1">
                <a:latin typeface="Adobe Caslon Pro" pitchFamily="18" charset="0"/>
              </a:rPr>
              <a:t>Malchamps</a:t>
            </a:r>
            <a:r>
              <a:rPr lang="fr-BE" sz="1400" dirty="0">
                <a:latin typeface="Adobe Caslon Pro" pitchFamily="18" charset="0"/>
              </a:rPr>
              <a:t> et de Stoumont  (+ Spa, Stoumont et Theux)</a:t>
            </a:r>
          </a:p>
          <a:p>
            <a:pPr marL="536575" indent="-285750" algn="just">
              <a:buFont typeface="Wingdings" pitchFamily="2" charset="2"/>
              <a:buChar char="Ø"/>
            </a:pPr>
            <a:r>
              <a:rPr lang="fr-BE" sz="1400" dirty="0">
                <a:latin typeface="Adobe Caslon Pro" pitchFamily="18" charset="0"/>
              </a:rPr>
              <a:t>Basse Vallée de l’Amblève (+ Comblain-au-Pont et Sprimont)</a:t>
            </a:r>
          </a:p>
          <a:p>
            <a:pPr marL="536575" indent="-285750" algn="just">
              <a:buFont typeface="Wingdings" pitchFamily="2" charset="2"/>
              <a:buChar char="Ø"/>
            </a:pPr>
            <a:endParaRPr lang="fr-BE" sz="1600" dirty="0">
              <a:latin typeface="Adobe Caslon Pro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18 SGIB 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Nombreux sites naturels classés, PIP et PVR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1 périmètre PICHE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6238"/>
            <a:ext cx="32369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\\DiskStation\GREOA - Equipe\RESSOURCES\Logotheque\GREOVA-2016\pcdr\aywaille o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16" y="5876228"/>
            <a:ext cx="1171924" cy="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64692"/>
            <a:ext cx="864096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123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aywail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16707477" cy="69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31640" y="-104061"/>
            <a:ext cx="6624736" cy="5816977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BE" sz="2400" dirty="0">
              <a:latin typeface="Adobe Caslon Pro Bold" pitchFamily="18" charset="0"/>
            </a:endParaRPr>
          </a:p>
          <a:p>
            <a:pPr algn="ctr"/>
            <a:r>
              <a:rPr lang="fr-BE" sz="2800" dirty="0">
                <a:latin typeface="Adobe Caslon Pro Bold" pitchFamily="18" charset="0"/>
              </a:rPr>
              <a:t>Bâti</a:t>
            </a: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pPr algn="ctr"/>
            <a:endParaRPr lang="fr-BE" sz="2800" dirty="0">
              <a:latin typeface="Adobe Caslon Pro Bold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6238"/>
            <a:ext cx="32369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\\DiskStation\GREOA - Equipe\RESSOURCES\Logotheque\GREOVA-2016\pcdr\aywaille o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16" y="5876228"/>
            <a:ext cx="1171924" cy="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Graphique 1"/>
          <p:cNvGraphicFramePr/>
          <p:nvPr>
            <p:extLst>
              <p:ext uri="{D42A27DB-BD31-4B8C-83A1-F6EECF244321}">
                <p14:modId xmlns:p14="http://schemas.microsoft.com/office/powerpoint/2010/main" val="1504024502"/>
              </p:ext>
            </p:extLst>
          </p:nvPr>
        </p:nvGraphicFramePr>
        <p:xfrm>
          <a:off x="1524000" y="692696"/>
          <a:ext cx="6432376" cy="5183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64692"/>
            <a:ext cx="864096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700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aywail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16707477" cy="69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31640" y="-104061"/>
            <a:ext cx="6624736" cy="5970865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BE" sz="2400" dirty="0">
              <a:latin typeface="Adobe Caslon Pro Bold" pitchFamily="18" charset="0"/>
            </a:endParaRPr>
          </a:p>
          <a:p>
            <a:pPr algn="ctr"/>
            <a:r>
              <a:rPr lang="fr-BE" sz="2800" dirty="0">
                <a:latin typeface="Adobe Caslon Pro Bold" pitchFamily="18" charset="0"/>
              </a:rPr>
              <a:t>Bâti</a:t>
            </a: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Urbanisation légère mais croissante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Augmentation du bâti </a:t>
            </a:r>
            <a:r>
              <a:rPr lang="fr-BE" sz="1600" dirty="0" err="1">
                <a:latin typeface="Adobe Caslon Pro" pitchFamily="18" charset="0"/>
              </a:rPr>
              <a:t>àpd</a:t>
            </a:r>
            <a:r>
              <a:rPr lang="fr-BE" sz="1600" dirty="0">
                <a:latin typeface="Adobe Caslon Pro" pitchFamily="18" charset="0"/>
              </a:rPr>
              <a:t> seconde ½ 20</a:t>
            </a:r>
            <a:r>
              <a:rPr lang="fr-BE" sz="1600" baseline="30000" dirty="0">
                <a:latin typeface="Adobe Caslon Pro" pitchFamily="18" charset="0"/>
              </a:rPr>
              <a:t>ème</a:t>
            </a:r>
            <a:r>
              <a:rPr lang="fr-BE" sz="1600" dirty="0">
                <a:latin typeface="Adobe Caslon Pro" pitchFamily="18" charset="0"/>
              </a:rPr>
              <a:t> siècle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Prix moyen d’un terrain à bâtir : 9,41€/m² en 1990 – </a:t>
            </a:r>
            <a:r>
              <a:rPr lang="fr-BE" sz="1600" b="1" dirty="0">
                <a:latin typeface="Adobe Caslon Pro" pitchFamily="18" charset="0"/>
              </a:rPr>
              <a:t>43,36€/m² en 2014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Configuration dense: Aywaille – </a:t>
            </a:r>
            <a:r>
              <a:rPr lang="fr-BE" sz="1600" dirty="0" err="1">
                <a:latin typeface="Adobe Caslon Pro" pitchFamily="18" charset="0"/>
              </a:rPr>
              <a:t>Remouchamps</a:t>
            </a:r>
            <a:r>
              <a:rPr lang="fr-BE" sz="1600" dirty="0">
                <a:latin typeface="Adobe Caslon Pro" pitchFamily="18" charset="0"/>
              </a:rPr>
              <a:t> – Harzé - </a:t>
            </a:r>
            <a:r>
              <a:rPr lang="fr-BE" sz="1600" dirty="0" err="1">
                <a:latin typeface="Adobe Caslon Pro" pitchFamily="18" charset="0"/>
              </a:rPr>
              <a:t>Awan</a:t>
            </a:r>
            <a:r>
              <a:rPr lang="fr-BE" sz="1600" dirty="0">
                <a:latin typeface="Adobe Caslon Pro" pitchFamily="18" charset="0"/>
              </a:rPr>
              <a:t> </a:t>
            </a:r>
          </a:p>
          <a:p>
            <a:pPr marL="715963" indent="-266700">
              <a:buFont typeface="Wingdings" pitchFamily="2" charset="2"/>
              <a:buChar char="Ø"/>
            </a:pPr>
            <a:r>
              <a:rPr lang="fr-BE" sz="1400" dirty="0">
                <a:latin typeface="Adobe Caslon Pro" pitchFamily="18" charset="0"/>
              </a:rPr>
              <a:t>Caractères architecturaux relativement homogènes MAIS manque d’espaces de rencontres-conviviaux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Organisation traditionnelle pour villages secondaires et hameaux</a:t>
            </a:r>
          </a:p>
          <a:p>
            <a:pPr marL="715963" indent="-276225">
              <a:buFont typeface="Wingdings" pitchFamily="2" charset="2"/>
              <a:buChar char="Ø"/>
            </a:pPr>
            <a:r>
              <a:rPr lang="fr-BE" sz="1400" dirty="0">
                <a:latin typeface="Adobe Caslon Pro" pitchFamily="18" charset="0"/>
              </a:rPr>
              <a:t>Ancienne vocation agricole</a:t>
            </a:r>
          </a:p>
          <a:p>
            <a:pPr marL="715963" indent="-276225">
              <a:buFont typeface="Wingdings" pitchFamily="2" charset="2"/>
              <a:buChar char="Ø"/>
            </a:pPr>
            <a:r>
              <a:rPr lang="fr-BE" sz="1400" dirty="0">
                <a:latin typeface="Adobe Caslon Pro" pitchFamily="18" charset="0"/>
              </a:rPr>
              <a:t>Apparence lâche</a:t>
            </a:r>
          </a:p>
          <a:p>
            <a:pPr marL="715963" indent="-276225">
              <a:buFont typeface="Wingdings" pitchFamily="2" charset="2"/>
              <a:buChar char="Ø"/>
            </a:pPr>
            <a:r>
              <a:rPr lang="fr-BE" sz="1400" dirty="0">
                <a:latin typeface="Adobe Caslon Pro" pitchFamily="18" charset="0"/>
              </a:rPr>
              <a:t>Rares vis-à-vis</a:t>
            </a:r>
          </a:p>
          <a:p>
            <a:pPr marL="715963" indent="-276225">
              <a:buFont typeface="Wingdings" pitchFamily="2" charset="2"/>
              <a:buChar char="Ø"/>
            </a:pPr>
            <a:r>
              <a:rPr lang="fr-BE" sz="1400" dirty="0">
                <a:latin typeface="Adobe Caslon Pro" pitchFamily="18" charset="0"/>
              </a:rPr>
              <a:t>Volumes simples en grès ou calcaire</a:t>
            </a:r>
          </a:p>
          <a:p>
            <a:pPr marL="715963" indent="-276225">
              <a:buFont typeface="Wingdings" pitchFamily="2" charset="2"/>
              <a:buChar char="Ø"/>
            </a:pPr>
            <a:endParaRPr lang="fr-BE" sz="1600" dirty="0">
              <a:latin typeface="Adobe Caslon Pro" pitchFamily="18" charset="0"/>
            </a:endParaRPr>
          </a:p>
          <a:p>
            <a:pPr marL="450850" indent="-45085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Nouvelles constructions</a:t>
            </a:r>
          </a:p>
          <a:p>
            <a:pPr marL="715963" indent="-266700">
              <a:buFont typeface="Wingdings" pitchFamily="2" charset="2"/>
              <a:buChar char="Ø"/>
            </a:pPr>
            <a:r>
              <a:rPr lang="fr-BE" sz="1400" dirty="0">
                <a:latin typeface="Adobe Caslon Pro" pitchFamily="18" charset="0"/>
              </a:rPr>
              <a:t>Souvent type pavillonnaire</a:t>
            </a:r>
          </a:p>
          <a:p>
            <a:pPr marL="715963" indent="-266700">
              <a:buFont typeface="Wingdings" pitchFamily="2" charset="2"/>
              <a:buChar char="Ø"/>
            </a:pPr>
            <a:r>
              <a:rPr lang="fr-BE" sz="1400" dirty="0">
                <a:latin typeface="Adobe Caslon Pro" pitchFamily="18" charset="0"/>
              </a:rPr>
              <a:t>Gros contraste avec le bâti traditionnel</a:t>
            </a:r>
          </a:p>
          <a:p>
            <a:pPr marL="715963" indent="-266700">
              <a:buFont typeface="Wingdings" pitchFamily="2" charset="2"/>
              <a:buChar char="Ø"/>
            </a:pPr>
            <a:r>
              <a:rPr lang="fr-BE" sz="1400" dirty="0">
                <a:latin typeface="Adobe Caslon Pro" pitchFamily="18" charset="0"/>
              </a:rPr>
              <a:t>Volumétrie complexe et matériaux multiples</a:t>
            </a:r>
            <a:endParaRPr lang="fr-BE" sz="2800" dirty="0">
              <a:latin typeface="Adobe Caslon Pro Bold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6238"/>
            <a:ext cx="32369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\\DiskStation\GREOA - Equipe\RESSOURCES\Logotheque\GREOVA-2016\pcdr\aywaille o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16" y="5876228"/>
            <a:ext cx="1171924" cy="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64692"/>
            <a:ext cx="864096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660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aywail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16707477" cy="69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31640" y="-104061"/>
            <a:ext cx="6624736" cy="2862322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BE" sz="2400" dirty="0">
              <a:latin typeface="Adobe Caslon Pro Bold" pitchFamily="18" charset="0"/>
            </a:endParaRPr>
          </a:p>
          <a:p>
            <a:pPr algn="ctr"/>
            <a:r>
              <a:rPr lang="fr-BE" sz="2800" dirty="0">
                <a:latin typeface="Adobe Caslon Pro Bold" pitchFamily="18" charset="0"/>
              </a:rPr>
              <a:t>Patrimoine bâti</a:t>
            </a: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Protection</a:t>
            </a:r>
          </a:p>
          <a:p>
            <a:pPr marL="801688" indent="-352425">
              <a:buFont typeface="Wingdings" pitchFamily="2" charset="2"/>
              <a:buChar char="Ø"/>
            </a:pPr>
            <a:r>
              <a:rPr lang="fr-BE" sz="1400" dirty="0">
                <a:latin typeface="Adobe Caslon Pro" pitchFamily="18" charset="0"/>
              </a:rPr>
              <a:t>22 biens (+ patrimoine naturel)</a:t>
            </a:r>
          </a:p>
          <a:p>
            <a:pPr marL="801688" indent="-352425">
              <a:buFont typeface="Wingdings" pitchFamily="2" charset="2"/>
              <a:buChar char="Ø"/>
            </a:pPr>
            <a:r>
              <a:rPr lang="fr-BE" sz="1400" dirty="0">
                <a:latin typeface="Adobe Caslon Pro" pitchFamily="18" charset="0"/>
              </a:rPr>
              <a:t>93 biens inscrits à l’inventaire du patrimoine immobilier culturel</a:t>
            </a:r>
          </a:p>
          <a:p>
            <a:pPr marL="801688" indent="-352425">
              <a:buFont typeface="Wingdings" pitchFamily="2" charset="2"/>
              <a:buChar char="Ø"/>
            </a:pPr>
            <a:r>
              <a:rPr lang="fr-BE" sz="1400" dirty="0">
                <a:latin typeface="Adobe Caslon Pro" pitchFamily="18" charset="0"/>
              </a:rPr>
              <a:t>Petit Patrimoine Populaire Wallon</a:t>
            </a:r>
          </a:p>
          <a:p>
            <a:pPr marL="801688" indent="-352425">
              <a:buFont typeface="Wingdings" pitchFamily="2" charset="2"/>
              <a:buChar char="Ø"/>
            </a:pPr>
            <a:endParaRPr lang="fr-BE" sz="1400" dirty="0">
              <a:latin typeface="Adobe Caslon Pro" pitchFamily="18" charset="0"/>
            </a:endParaRPr>
          </a:p>
          <a:p>
            <a:pPr marL="801688" indent="-352425">
              <a:buFont typeface="Wingdings" pitchFamily="2" charset="2"/>
              <a:buChar char="Ø"/>
            </a:pPr>
            <a:endParaRPr lang="fr-BE" sz="1400" dirty="0">
              <a:latin typeface="Adobe Caslon Pro" pitchFamily="18" charset="0"/>
            </a:endParaRPr>
          </a:p>
          <a:p>
            <a:pPr marL="801688" indent="-352425">
              <a:buFont typeface="Wingdings" pitchFamily="2" charset="2"/>
              <a:buChar char="Ø"/>
            </a:pPr>
            <a:endParaRPr lang="fr-BE" sz="1400" dirty="0">
              <a:latin typeface="Adobe Caslon Pro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6238"/>
            <a:ext cx="32369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\\DiskStation\GREOA - Equipe\RESSOURCES\Logotheque\GREOVA-2016\pcdr\aywaille o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16" y="5876228"/>
            <a:ext cx="1171924" cy="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64692"/>
            <a:ext cx="864096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848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aywail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16707477" cy="69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31640" y="-104061"/>
            <a:ext cx="6624736" cy="5847755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BE" sz="2400" dirty="0">
              <a:latin typeface="Adobe Caslon Pro Bold" pitchFamily="18" charset="0"/>
            </a:endParaRPr>
          </a:p>
          <a:p>
            <a:pPr algn="ctr"/>
            <a:r>
              <a:rPr lang="fr-BE" sz="2800" dirty="0">
                <a:latin typeface="Adobe Caslon Pro Bold" pitchFamily="18" charset="0"/>
              </a:rPr>
              <a:t>Logement</a:t>
            </a: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endParaRPr lang="fr-BE" sz="1400" dirty="0">
              <a:latin typeface="Adobe Caslon Pro" pitchFamily="18" charset="0"/>
            </a:endParaRPr>
          </a:p>
          <a:p>
            <a:pPr marL="801688" indent="-352425">
              <a:buFont typeface="Wingdings" pitchFamily="2" charset="2"/>
              <a:buChar char="Ø"/>
            </a:pPr>
            <a:endParaRPr lang="fr-BE" sz="1400" dirty="0">
              <a:latin typeface="Adobe Caslon Pro" pitchFamily="18" charset="0"/>
            </a:endParaRPr>
          </a:p>
          <a:p>
            <a:pPr marL="801688" indent="-352425">
              <a:buFont typeface="Wingdings" pitchFamily="2" charset="2"/>
              <a:buChar char="Ø"/>
            </a:pPr>
            <a:endParaRPr lang="fr-BE" sz="1400" dirty="0">
              <a:latin typeface="Adobe Caslon Pro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6238"/>
            <a:ext cx="32369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\\DiskStation\GREOA - Equipe\RESSOURCES\Logotheque\GREOVA-2016\pcdr\aywaille o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16" y="5876228"/>
            <a:ext cx="1171924" cy="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Graphique 1"/>
          <p:cNvGraphicFramePr/>
          <p:nvPr>
            <p:extLst>
              <p:ext uri="{D42A27DB-BD31-4B8C-83A1-F6EECF244321}">
                <p14:modId xmlns:p14="http://schemas.microsoft.com/office/powerpoint/2010/main" val="532853597"/>
              </p:ext>
            </p:extLst>
          </p:nvPr>
        </p:nvGraphicFramePr>
        <p:xfrm>
          <a:off x="1524000" y="836712"/>
          <a:ext cx="6096000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64692"/>
            <a:ext cx="864096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845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aywail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16707477" cy="69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31640" y="-104061"/>
            <a:ext cx="6624736" cy="5693866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BE" sz="2400" dirty="0">
              <a:latin typeface="Adobe Caslon Pro Bold" pitchFamily="18" charset="0"/>
            </a:endParaRPr>
          </a:p>
          <a:p>
            <a:pPr algn="ctr"/>
            <a:r>
              <a:rPr lang="fr-BE" sz="2800" dirty="0">
                <a:latin typeface="Adobe Caslon Pro Bold" pitchFamily="18" charset="0"/>
              </a:rPr>
              <a:t>Logement</a:t>
            </a: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Augmentation de la part de buildings et d’immeubles à appartements (+3,3% en 6 ans)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Comparaison avec la RW: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49263"/>
            <a:endParaRPr lang="fr-BE" sz="1400" dirty="0">
              <a:latin typeface="Adobe Caslon Pro" pitchFamily="18" charset="0"/>
            </a:endParaRPr>
          </a:p>
          <a:p>
            <a:pPr marL="449263"/>
            <a:endParaRPr lang="fr-BE" sz="1400" dirty="0">
              <a:latin typeface="Adobe Caslon Pro" pitchFamily="18" charset="0"/>
            </a:endParaRPr>
          </a:p>
          <a:p>
            <a:pPr marL="449263" indent="-449263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12.405 habitants en 2018 pour 5.829 logements &gt; 2,13 moyenne d’hab./log </a:t>
            </a:r>
          </a:p>
          <a:p>
            <a:pPr marL="449263" indent="-449263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49263" indent="-449263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Offre rencontre demande (logements publics – 81)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6238"/>
            <a:ext cx="32369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\\DiskStation\GREOA - Equipe\RESSOURCES\Logotheque\GREOVA-2016\pcdr\aywaille o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16" y="5876228"/>
            <a:ext cx="1171924" cy="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647411"/>
              </p:ext>
            </p:extLst>
          </p:nvPr>
        </p:nvGraphicFramePr>
        <p:xfrm>
          <a:off x="1728008" y="2386424"/>
          <a:ext cx="5832000" cy="17626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1124">
                <a:tc>
                  <a:txBody>
                    <a:bodyPr/>
                    <a:lstStyle/>
                    <a:p>
                      <a:pPr algn="ctr"/>
                      <a:endParaRPr lang="fr-BE" sz="1400" dirty="0">
                        <a:latin typeface="Adobe Caslon Pro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1" dirty="0">
                          <a:latin typeface="Adobe Caslon Pro" pitchFamily="18" charset="0"/>
                        </a:rPr>
                        <a:t>Aywaille - 2018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1" dirty="0">
                          <a:latin typeface="Adobe Caslon Pro" pitchFamily="18" charset="0"/>
                        </a:rPr>
                        <a:t>RW - 2018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504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>
                          <a:latin typeface="Adobe Caslon Pro" pitchFamily="18" charset="0"/>
                        </a:rPr>
                        <a:t>Buildings</a:t>
                      </a:r>
                      <a:r>
                        <a:rPr lang="fr-BE" sz="1400" baseline="0" dirty="0">
                          <a:latin typeface="Adobe Caslon Pro" pitchFamily="18" charset="0"/>
                        </a:rPr>
                        <a:t> et immeubles à appartements</a:t>
                      </a:r>
                      <a:endParaRPr lang="fr-BE" sz="1400" dirty="0">
                        <a:latin typeface="Adobe Caslon Pro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>
                          <a:latin typeface="Adobe Caslon Pro" pitchFamily="18" charset="0"/>
                        </a:rPr>
                        <a:t>9,1%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>
                          <a:latin typeface="Adobe Caslon Pro" pitchFamily="18" charset="0"/>
                        </a:rPr>
                        <a:t>15,5%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124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>
                          <a:latin typeface="Adobe Caslon Pro" pitchFamily="18" charset="0"/>
                        </a:rPr>
                        <a:t>Maison fermée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>
                          <a:latin typeface="Adobe Caslon Pro" pitchFamily="18" charset="0"/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>
                          <a:latin typeface="Adobe Caslon Pro" pitchFamily="18" charset="0"/>
                        </a:rPr>
                        <a:t>26,7%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124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>
                          <a:latin typeface="Adobe Caslon Pro" pitchFamily="18" charset="0"/>
                        </a:rPr>
                        <a:t>Maison semi-fermée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>
                          <a:latin typeface="Adobe Caslon Pro" pitchFamily="18" charset="0"/>
                        </a:rPr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>
                          <a:latin typeface="Adobe Caslon Pro" pitchFamily="18" charset="0"/>
                        </a:rPr>
                        <a:t>22,3%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124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>
                          <a:latin typeface="Adobe Caslon Pro" pitchFamily="18" charset="0"/>
                        </a:rPr>
                        <a:t>Maison ouverte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>
                          <a:latin typeface="Adobe Caslon Pro" pitchFamily="18" charset="0"/>
                        </a:rPr>
                        <a:t>45,6%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>
                          <a:latin typeface="Adobe Caslon Pro" pitchFamily="18" charset="0"/>
                        </a:rPr>
                        <a:t>30,2%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64692"/>
            <a:ext cx="864096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316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aywail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16707477" cy="69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31640" y="-104061"/>
            <a:ext cx="6624736" cy="6186309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BE" sz="2400" dirty="0">
              <a:latin typeface="Adobe Caslon Pro Bold" pitchFamily="18" charset="0"/>
            </a:endParaRPr>
          </a:p>
          <a:p>
            <a:pPr algn="ctr"/>
            <a:r>
              <a:rPr lang="fr-BE" sz="2800" dirty="0">
                <a:latin typeface="Adobe Caslon Pro Bold" pitchFamily="18" charset="0"/>
              </a:rPr>
              <a:t>Population</a:t>
            </a: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Augmentation de la population de 26% entre 1991 et 2018 (10% en RW)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Périurbanisation dans l’entité &gt; vers hameaux ou périphérie des centres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Vieillissement de la population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Plus de 36% des ménages &gt; 1 personne</a:t>
            </a:r>
          </a:p>
          <a:p>
            <a:pPr marL="801688" indent="-361950">
              <a:buFont typeface="Wingdings" pitchFamily="2" charset="2"/>
              <a:buChar char="Ø"/>
            </a:pPr>
            <a:r>
              <a:rPr lang="fr-BE" sz="1400" dirty="0">
                <a:latin typeface="Adobe Caslon Pro" pitchFamily="18" charset="0"/>
              </a:rPr>
              <a:t>Besoin d’une adéquation du logement</a:t>
            </a:r>
          </a:p>
          <a:p>
            <a:pPr marL="801688" indent="-361950">
              <a:buFont typeface="Wingdings" pitchFamily="2" charset="2"/>
              <a:buChar char="Ø"/>
            </a:pPr>
            <a:endParaRPr lang="fr-BE" sz="1400" dirty="0">
              <a:latin typeface="Adobe Caslon Pro" pitchFamily="18" charset="0"/>
            </a:endParaRPr>
          </a:p>
          <a:p>
            <a:pPr marL="449263" indent="-449263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Familles monoparentales en augmentation</a:t>
            </a:r>
          </a:p>
          <a:p>
            <a:pPr marL="449263" indent="-449263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49263" indent="-449263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414 personnes de nationalité étrangère (1/01/2018)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Revenu moyen/hab. en 2017 (</a:t>
            </a:r>
            <a:r>
              <a:rPr lang="fr-BE" sz="1600" dirty="0" err="1">
                <a:latin typeface="Adobe Caslon Pro" pitchFamily="18" charset="0"/>
              </a:rPr>
              <a:t>rev</a:t>
            </a:r>
            <a:r>
              <a:rPr lang="fr-BE" sz="1600" dirty="0">
                <a:latin typeface="Adobe Caslon Pro" pitchFamily="18" charset="0"/>
              </a:rPr>
              <a:t>. 2016): 17.555€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282 bénéficiaires du RIS en 2018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173 bénéficiaires de la GRAPA en 2018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6238"/>
            <a:ext cx="32369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\\DiskStation\GREOA - Equipe\RESSOURCES\Logotheque\GREOVA-2016\pcdr\aywaille o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16" y="5876228"/>
            <a:ext cx="1171924" cy="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64692"/>
            <a:ext cx="864096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516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aywail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16707477" cy="69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31640" y="-104061"/>
            <a:ext cx="6624736" cy="5570756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BE" sz="2400" dirty="0">
              <a:latin typeface="Adobe Caslon Pro Bold" pitchFamily="18" charset="0"/>
            </a:endParaRPr>
          </a:p>
          <a:p>
            <a:pPr algn="ctr"/>
            <a:r>
              <a:rPr lang="fr-BE" sz="2800" dirty="0">
                <a:latin typeface="Adobe Caslon Pro Bold" pitchFamily="18" charset="0"/>
              </a:rPr>
              <a:t>Activités économiques</a:t>
            </a:r>
          </a:p>
          <a:p>
            <a:endParaRPr lang="fr-BE" sz="1600" dirty="0">
              <a:latin typeface="Adobe Caslon Pro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4 secteurs majeurs dans les années 1930</a:t>
            </a:r>
          </a:p>
          <a:p>
            <a:pPr marL="536575" indent="-285750">
              <a:buFont typeface="Wingdings" pitchFamily="2" charset="2"/>
              <a:buChar char="Ø"/>
            </a:pPr>
            <a:r>
              <a:rPr lang="fr-BE" sz="1400" dirty="0">
                <a:latin typeface="Adobe Caslon Pro" pitchFamily="18" charset="0"/>
              </a:rPr>
              <a:t>Extraction de la pierre</a:t>
            </a:r>
          </a:p>
          <a:p>
            <a:pPr marL="536575" indent="-285750">
              <a:buFont typeface="Wingdings" pitchFamily="2" charset="2"/>
              <a:buChar char="Ø"/>
            </a:pPr>
            <a:r>
              <a:rPr lang="fr-BE" sz="1400" dirty="0">
                <a:latin typeface="Adobe Caslon Pro" pitchFamily="18" charset="0"/>
              </a:rPr>
              <a:t>Agriculture</a:t>
            </a:r>
          </a:p>
          <a:p>
            <a:pPr marL="536575" indent="-285750">
              <a:buFont typeface="Wingdings" pitchFamily="2" charset="2"/>
              <a:buChar char="Ø"/>
            </a:pPr>
            <a:r>
              <a:rPr lang="fr-BE" sz="1400" dirty="0">
                <a:latin typeface="Adobe Caslon Pro" pitchFamily="18" charset="0"/>
              </a:rPr>
              <a:t>Exploitation forestière</a:t>
            </a:r>
          </a:p>
          <a:p>
            <a:pPr marL="536575" indent="-285750">
              <a:buFont typeface="Wingdings" pitchFamily="2" charset="2"/>
              <a:buChar char="Ø"/>
            </a:pPr>
            <a:r>
              <a:rPr lang="fr-BE" sz="1400" dirty="0">
                <a:latin typeface="Adobe Caslon Pro" pitchFamily="18" charset="0"/>
              </a:rPr>
              <a:t>Commerces</a:t>
            </a:r>
          </a:p>
          <a:p>
            <a:pPr marL="536575" indent="-285750">
              <a:buFont typeface="Wingdings" pitchFamily="2" charset="2"/>
              <a:buChar char="Ø"/>
            </a:pPr>
            <a:endParaRPr lang="fr-BE" sz="1600" dirty="0">
              <a:latin typeface="Adobe Caslon Pro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De nos jours (répartition entre secteurs au 31/12/2017)</a:t>
            </a:r>
          </a:p>
          <a:p>
            <a:pPr marL="536575" indent="-285750">
              <a:buFont typeface="Wingdings" pitchFamily="2" charset="2"/>
              <a:buChar char="Ø"/>
            </a:pPr>
            <a:r>
              <a:rPr lang="fr-BE" sz="1400" dirty="0">
                <a:latin typeface="Adobe Caslon Pro" pitchFamily="18" charset="0"/>
              </a:rPr>
              <a:t>Administration, défense, santé, social, enseignement (42,4%)</a:t>
            </a:r>
          </a:p>
          <a:p>
            <a:pPr marL="536575" indent="-285750">
              <a:buFont typeface="Wingdings" pitchFamily="2" charset="2"/>
              <a:buChar char="Ø"/>
            </a:pPr>
            <a:r>
              <a:rPr lang="fr-BE" sz="1400" dirty="0">
                <a:latin typeface="Adobe Caslon Pro" pitchFamily="18" charset="0"/>
              </a:rPr>
              <a:t>Commerces, transport, </a:t>
            </a:r>
            <a:r>
              <a:rPr lang="fr-BE" sz="1400" dirty="0" err="1">
                <a:latin typeface="Adobe Caslon Pro" pitchFamily="18" charset="0"/>
              </a:rPr>
              <a:t>HoReCa</a:t>
            </a:r>
            <a:r>
              <a:rPr lang="fr-BE" sz="1400" dirty="0">
                <a:latin typeface="Adobe Caslon Pro" pitchFamily="18" charset="0"/>
              </a:rPr>
              <a:t> (23,1%)</a:t>
            </a:r>
          </a:p>
          <a:p>
            <a:pPr marL="536575" indent="-285750">
              <a:buFont typeface="Wingdings" pitchFamily="2" charset="2"/>
              <a:buChar char="Ø"/>
            </a:pPr>
            <a:r>
              <a:rPr lang="fr-BE" sz="1400" dirty="0">
                <a:latin typeface="Adobe Caslon Pro" pitchFamily="18" charset="0"/>
              </a:rPr>
              <a:t>Construction</a:t>
            </a:r>
          </a:p>
          <a:p>
            <a:pPr marL="536575" indent="-285750">
              <a:buFont typeface="Wingdings" pitchFamily="2" charset="2"/>
              <a:buChar char="Ø"/>
            </a:pPr>
            <a:r>
              <a:rPr lang="fr-BE" sz="1400" dirty="0">
                <a:latin typeface="Adobe Caslon Pro" pitchFamily="18" charset="0"/>
              </a:rPr>
              <a:t>Services spécialisés et administratifs</a:t>
            </a:r>
          </a:p>
          <a:p>
            <a:pPr marL="536575" indent="-285750">
              <a:buFont typeface="Wingdings" pitchFamily="2" charset="2"/>
              <a:buChar char="Ø"/>
            </a:pPr>
            <a:endParaRPr lang="fr-BE" sz="1600" dirty="0">
              <a:latin typeface="Adobe Caslon Pro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1220 travailleurs indépendants au 31/12/2017</a:t>
            </a:r>
          </a:p>
          <a:p>
            <a:pPr marL="536575" indent="-285750">
              <a:buFont typeface="Wingdings" pitchFamily="2" charset="2"/>
              <a:buChar char="Ø"/>
            </a:pPr>
            <a:r>
              <a:rPr lang="fr-BE" sz="1400" dirty="0">
                <a:latin typeface="Adobe Caslon Pro" pitchFamily="18" charset="0"/>
              </a:rPr>
              <a:t>756 à titre principal</a:t>
            </a:r>
          </a:p>
          <a:p>
            <a:pPr marL="536575" indent="-285750">
              <a:buFont typeface="Wingdings" pitchFamily="2" charset="2"/>
              <a:buChar char="Ø"/>
            </a:pPr>
            <a:r>
              <a:rPr lang="fr-BE" sz="1400" dirty="0">
                <a:latin typeface="Adobe Caslon Pro" pitchFamily="18" charset="0"/>
              </a:rPr>
              <a:t>335 à titre complémentaire</a:t>
            </a:r>
          </a:p>
          <a:p>
            <a:pPr marL="536575" indent="-285750">
              <a:buFont typeface="Wingdings" pitchFamily="2" charset="2"/>
              <a:buChar char="Ø"/>
            </a:pPr>
            <a:r>
              <a:rPr lang="fr-BE" sz="1400" dirty="0">
                <a:latin typeface="Adobe Caslon Pro" pitchFamily="18" charset="0"/>
              </a:rPr>
              <a:t>129 actifs comme tel après la pension</a:t>
            </a:r>
          </a:p>
          <a:p>
            <a:pPr marL="536575" indent="-285750">
              <a:buFont typeface="Wingdings" pitchFamily="2" charset="2"/>
              <a:buChar char="Ø"/>
            </a:pPr>
            <a:endParaRPr lang="fr-BE" sz="1600" dirty="0">
              <a:latin typeface="Adobe Caslon Pro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 Population active: 46% de la population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6238"/>
            <a:ext cx="32369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\\DiskStation\GREOA - Equipe\RESSOURCES\Logotheque\GREOVA-2016\pcdr\aywaille o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16" y="5876228"/>
            <a:ext cx="1171924" cy="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64692"/>
            <a:ext cx="864096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449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aywail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16707477" cy="69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31640" y="-104061"/>
            <a:ext cx="6624736" cy="5755422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BE" sz="2400" dirty="0">
              <a:latin typeface="Adobe Caslon Pro Bold" pitchFamily="18" charset="0"/>
            </a:endParaRPr>
          </a:p>
          <a:p>
            <a:pPr algn="ctr"/>
            <a:r>
              <a:rPr lang="fr-BE" sz="2800" dirty="0">
                <a:latin typeface="Adobe Caslon Pro Bold" pitchFamily="18" charset="0"/>
              </a:rPr>
              <a:t>Secteur touristique</a:t>
            </a: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 Retombées économiques directes et indirectes</a:t>
            </a:r>
          </a:p>
          <a:p>
            <a:pPr marL="285750" indent="-28575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Secteur en plein essor</a:t>
            </a:r>
          </a:p>
          <a:p>
            <a:pPr marL="285750" indent="-28575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Maison du Tourisme (inaugurée en 2000 – 12 communes)</a:t>
            </a:r>
          </a:p>
          <a:p>
            <a:pPr marL="285750" indent="-28575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2 syndicats d’initiative (Aywaille – </a:t>
            </a:r>
            <a:r>
              <a:rPr lang="fr-BE" sz="1600" dirty="0" err="1">
                <a:latin typeface="Adobe Caslon Pro" pitchFamily="18" charset="0"/>
              </a:rPr>
              <a:t>Remouchamps</a:t>
            </a:r>
            <a:r>
              <a:rPr lang="fr-BE" sz="1600" dirty="0">
                <a:latin typeface="Adobe Caslon Pro" pitchFamily="18" charset="0"/>
              </a:rPr>
              <a:t>)</a:t>
            </a:r>
          </a:p>
          <a:p>
            <a:pPr marL="285750" indent="-28575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Grottes de </a:t>
            </a:r>
            <a:r>
              <a:rPr lang="fr-BE" sz="1600" dirty="0" err="1">
                <a:latin typeface="Adobe Caslon Pro" pitchFamily="18" charset="0"/>
              </a:rPr>
              <a:t>Remouchamps</a:t>
            </a:r>
            <a:r>
              <a:rPr lang="fr-BE" sz="1600" dirty="0">
                <a:latin typeface="Adobe Caslon Pro" pitchFamily="18" charset="0"/>
              </a:rPr>
              <a:t> (public – 1912)</a:t>
            </a:r>
          </a:p>
          <a:p>
            <a:pPr marL="285750" indent="-28575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Monde Sauvage – </a:t>
            </a:r>
            <a:r>
              <a:rPr lang="fr-BE" sz="1600" dirty="0" err="1">
                <a:latin typeface="Adobe Caslon Pro" pitchFamily="18" charset="0"/>
              </a:rPr>
              <a:t>Deigné</a:t>
            </a:r>
            <a:endParaRPr lang="fr-BE" sz="1600" dirty="0">
              <a:latin typeface="Adobe Caslon Pro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Nombreuses promenades</a:t>
            </a:r>
          </a:p>
          <a:p>
            <a:pPr marL="285750" indent="-28575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Nombreuses manifestations (Fête du fromage, Fête médiévale, Fête du vin, etc.)</a:t>
            </a:r>
          </a:p>
          <a:p>
            <a:pPr marL="285750" indent="-28575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Hébergements multiples (hôtels, chambres d’hôtes, gîtes, campings, etc.)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6238"/>
            <a:ext cx="32369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\\DiskStation\GREOA - Equipe\RESSOURCES\Logotheque\GREOVA-2016\pcdr\aywaille o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16" y="5876228"/>
            <a:ext cx="1171924" cy="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64692"/>
            <a:ext cx="864096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74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aywail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16707477" cy="69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31640" y="-104061"/>
            <a:ext cx="6480720" cy="5201424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marL="685800" indent="-241300" algn="ctr">
              <a:lnSpc>
                <a:spcPct val="150000"/>
              </a:lnSpc>
              <a:buBlip>
                <a:blip r:embed="rId4"/>
              </a:buBlip>
            </a:pPr>
            <a:r>
              <a:rPr lang="fr-BE" sz="3200" b="1" dirty="0">
                <a:latin typeface="Adobe Caslon Pro" pitchFamily="18" charset="0"/>
              </a:rPr>
              <a:t>Présentation du GREOVA</a:t>
            </a:r>
          </a:p>
          <a:p>
            <a:pPr algn="ctr"/>
            <a:endParaRPr lang="fr-BE" sz="2800" dirty="0">
              <a:latin typeface="Adobe Caslon Pro" pitchFamily="18" charset="0"/>
            </a:endParaRPr>
          </a:p>
          <a:p>
            <a:pPr algn="ctr"/>
            <a:endParaRPr lang="fr-BE" sz="2800" dirty="0">
              <a:latin typeface="Adobe Caslon Pro" pitchFamily="18" charset="0"/>
            </a:endParaRPr>
          </a:p>
          <a:p>
            <a:pPr algn="ctr"/>
            <a:endParaRPr lang="fr-BE" sz="2800" dirty="0">
              <a:latin typeface="Adobe Caslon Pro" pitchFamily="18" charset="0"/>
            </a:endParaRPr>
          </a:p>
          <a:p>
            <a:pPr algn="ctr"/>
            <a:endParaRPr lang="fr-BE" sz="2800" dirty="0">
              <a:latin typeface="Adobe Caslon Pro" pitchFamily="18" charset="0"/>
            </a:endParaRPr>
          </a:p>
          <a:p>
            <a:pPr algn="ctr"/>
            <a:endParaRPr lang="fr-BE" sz="2800" dirty="0">
              <a:latin typeface="Adobe Caslon Pro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6238"/>
            <a:ext cx="32369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\\DiskStation\GREOA - Equipe\RESSOURCES\Logotheque\GREOVA-2016\pcdr\aywaille od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16" y="5876228"/>
            <a:ext cx="1171924" cy="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64692"/>
            <a:ext cx="864096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9302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aywail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16707477" cy="69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31640" y="-104061"/>
            <a:ext cx="6624736" cy="5601533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BE" sz="2400" dirty="0">
              <a:latin typeface="Adobe Caslon Pro Bold" pitchFamily="18" charset="0"/>
            </a:endParaRPr>
          </a:p>
          <a:p>
            <a:pPr algn="ctr"/>
            <a:r>
              <a:rPr lang="fr-BE" sz="2800" dirty="0">
                <a:latin typeface="Adobe Caslon Pro Bold" pitchFamily="18" charset="0"/>
              </a:rPr>
              <a:t>Infrastructures et services </a:t>
            </a: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b="1" u="sng" dirty="0">
                <a:latin typeface="Adobe Caslon Pro" pitchFamily="18" charset="0"/>
              </a:rPr>
              <a:t>Social: </a:t>
            </a:r>
            <a:r>
              <a:rPr lang="fr-BE" sz="1600" dirty="0">
                <a:latin typeface="Adobe Caslon Pro" pitchFamily="18" charset="0"/>
              </a:rPr>
              <a:t>CPAS</a:t>
            </a:r>
          </a:p>
          <a:p>
            <a:pPr marL="896938" indent="-457200">
              <a:buFont typeface="Wingdings" pitchFamily="2" charset="2"/>
              <a:buChar char="Ø"/>
            </a:pPr>
            <a:r>
              <a:rPr lang="fr-BE" sz="1400" dirty="0">
                <a:latin typeface="Adobe Caslon Pro" pitchFamily="18" charset="0"/>
              </a:rPr>
              <a:t>Service de médiation de dettes</a:t>
            </a:r>
          </a:p>
          <a:p>
            <a:pPr marL="896938" indent="-457200">
              <a:buFont typeface="Wingdings" pitchFamily="2" charset="2"/>
              <a:buChar char="Ø"/>
            </a:pPr>
            <a:r>
              <a:rPr lang="fr-BE" sz="1400" dirty="0">
                <a:latin typeface="Adobe Caslon Pro" pitchFamily="18" charset="0"/>
              </a:rPr>
              <a:t>Fourniture d’articles de seconde main</a:t>
            </a:r>
          </a:p>
          <a:p>
            <a:pPr marL="896938" indent="-457200">
              <a:buFont typeface="Wingdings" pitchFamily="2" charset="2"/>
              <a:buChar char="Ø"/>
            </a:pPr>
            <a:r>
              <a:rPr lang="fr-BE" sz="1400" dirty="0">
                <a:latin typeface="Adobe Caslon Pro" pitchFamily="18" charset="0"/>
              </a:rPr>
              <a:t>Insertion socio-professionnelle</a:t>
            </a:r>
          </a:p>
          <a:p>
            <a:pPr marL="896938" indent="-457200">
              <a:buFont typeface="Wingdings" pitchFamily="2" charset="2"/>
              <a:buChar char="Ø"/>
            </a:pPr>
            <a:r>
              <a:rPr lang="fr-BE" sz="1400" dirty="0">
                <a:latin typeface="Adobe Caslon Pro" pitchFamily="18" charset="0"/>
              </a:rPr>
              <a:t>Repas à domicile</a:t>
            </a:r>
          </a:p>
          <a:p>
            <a:pPr marL="896938" indent="-457200">
              <a:buFont typeface="Wingdings" pitchFamily="2" charset="2"/>
              <a:buChar char="Ø"/>
            </a:pPr>
            <a:r>
              <a:rPr lang="fr-BE" sz="1400" dirty="0">
                <a:latin typeface="Adobe Caslon Pro" pitchFamily="18" charset="0"/>
              </a:rPr>
              <a:t>Télé-transport</a:t>
            </a:r>
          </a:p>
          <a:p>
            <a:pPr marL="896938" indent="-457200">
              <a:buFont typeface="Wingdings" pitchFamily="2" charset="2"/>
              <a:buChar char="Ø"/>
            </a:pPr>
            <a:r>
              <a:rPr lang="fr-BE" sz="1400" dirty="0">
                <a:latin typeface="Adobe Caslon Pro" pitchFamily="18" charset="0"/>
              </a:rPr>
              <a:t>…</a:t>
            </a:r>
          </a:p>
          <a:p>
            <a:pPr marL="896938" indent="-457200">
              <a:buFont typeface="Wingdings" pitchFamily="2" charset="2"/>
              <a:buChar char="Ø"/>
            </a:pPr>
            <a:endParaRPr lang="fr-BE" sz="1400" dirty="0">
              <a:latin typeface="Adobe Caslon Pro" pitchFamily="18" charset="0"/>
            </a:endParaRPr>
          </a:p>
          <a:p>
            <a:pPr marL="457200" indent="-457200" defTabSz="896938">
              <a:buFont typeface="Wingdings" pitchFamily="2" charset="2"/>
              <a:buChar char="ü"/>
            </a:pPr>
            <a:r>
              <a:rPr lang="fr-BE" b="1" u="sng" dirty="0">
                <a:latin typeface="Adobe Caslon Pro" pitchFamily="18" charset="0"/>
              </a:rPr>
              <a:t>Enfance: </a:t>
            </a:r>
            <a:r>
              <a:rPr lang="fr-BE" sz="1600" dirty="0">
                <a:latin typeface="Adobe Caslon Pro" pitchFamily="18" charset="0"/>
              </a:rPr>
              <a:t>Local ONE + Ile aux câlins (24 enfants)</a:t>
            </a:r>
          </a:p>
          <a:p>
            <a:pPr marL="457200" indent="-457200" defTabSz="896938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 defTabSz="896938">
              <a:buFont typeface="Wingdings" pitchFamily="2" charset="2"/>
              <a:buChar char="ü"/>
            </a:pPr>
            <a:r>
              <a:rPr lang="fr-BE" b="1" u="sng" dirty="0">
                <a:latin typeface="Adobe Caslon Pro" pitchFamily="18" charset="0"/>
              </a:rPr>
              <a:t>Soins de santé: </a:t>
            </a:r>
            <a:r>
              <a:rPr lang="fr-BE" sz="1600" dirty="0">
                <a:latin typeface="Adobe Caslon Pro" pitchFamily="18" charset="0"/>
              </a:rPr>
              <a:t>Etablissements hospitaliers</a:t>
            </a:r>
          </a:p>
          <a:p>
            <a:pPr marL="896938" indent="-457200" defTabSz="896938">
              <a:buFont typeface="Wingdings" pitchFamily="2" charset="2"/>
              <a:buChar char="Ø"/>
              <a:tabLst>
                <a:tab pos="982663" algn="l"/>
              </a:tabLst>
            </a:pPr>
            <a:r>
              <a:rPr lang="fr-BE" sz="1400" dirty="0">
                <a:latin typeface="Adobe Caslon Pro" pitchFamily="18" charset="0"/>
              </a:rPr>
              <a:t>Polyclinique universitaire d’Aywaille</a:t>
            </a:r>
          </a:p>
          <a:p>
            <a:pPr marL="896938" indent="-457200" defTabSz="896938">
              <a:buFont typeface="Wingdings" pitchFamily="2" charset="2"/>
              <a:buChar char="Ø"/>
              <a:tabLst>
                <a:tab pos="982663" algn="l"/>
              </a:tabLst>
            </a:pPr>
            <a:r>
              <a:rPr lang="fr-BE" sz="1400" dirty="0">
                <a:latin typeface="Adobe Caslon Pro" pitchFamily="18" charset="0"/>
              </a:rPr>
              <a:t>CSA</a:t>
            </a:r>
          </a:p>
          <a:p>
            <a:pPr marL="896938" indent="-457200" defTabSz="896938">
              <a:buFont typeface="Wingdings" pitchFamily="2" charset="2"/>
              <a:buChar char="Ø"/>
              <a:tabLst>
                <a:tab pos="982663" algn="l"/>
              </a:tabLst>
            </a:pPr>
            <a:r>
              <a:rPr lang="fr-BE" sz="1400" dirty="0">
                <a:latin typeface="Adobe Caslon Pro" pitchFamily="18" charset="0"/>
              </a:rPr>
              <a:t>Centre médical Ourthe-Amblève</a:t>
            </a:r>
          </a:p>
          <a:p>
            <a:pPr marL="896938" indent="-457200" defTabSz="896938">
              <a:buFont typeface="Wingdings" pitchFamily="2" charset="2"/>
              <a:buChar char="Ø"/>
              <a:tabLst>
                <a:tab pos="982663" algn="l"/>
              </a:tabLst>
            </a:pPr>
            <a:r>
              <a:rPr lang="fr-BE" sz="1400" dirty="0">
                <a:latin typeface="Adobe Caslon Pro" pitchFamily="18" charset="0"/>
              </a:rPr>
              <a:t>Centre médical </a:t>
            </a:r>
            <a:r>
              <a:rPr lang="fr-BE" sz="1400" dirty="0" err="1">
                <a:latin typeface="Adobe Caslon Pro" pitchFamily="18" charset="0"/>
              </a:rPr>
              <a:t>Marcellis</a:t>
            </a:r>
            <a:endParaRPr lang="fr-BE" sz="1400" dirty="0">
              <a:latin typeface="Adobe Caslon Pro" pitchFamily="18" charset="0"/>
            </a:endParaRPr>
          </a:p>
          <a:p>
            <a:pPr marL="896938" indent="-457200" defTabSz="896938">
              <a:buFont typeface="Wingdings" pitchFamily="2" charset="2"/>
              <a:buChar char="Ø"/>
              <a:tabLst>
                <a:tab pos="982663" algn="l"/>
              </a:tabLst>
            </a:pPr>
            <a:r>
              <a:rPr lang="fr-BE" sz="1400" dirty="0">
                <a:latin typeface="Adobe Caslon Pro" pitchFamily="18" charset="0"/>
              </a:rPr>
              <a:t>Maison de la Croix-Rouge</a:t>
            </a:r>
          </a:p>
          <a:p>
            <a:pPr marL="896938" indent="-457200" defTabSz="896938">
              <a:buFont typeface="Wingdings" pitchFamily="2" charset="2"/>
              <a:buChar char="Ø"/>
              <a:tabLst>
                <a:tab pos="982663" algn="l"/>
              </a:tabLst>
            </a:pPr>
            <a:r>
              <a:rPr lang="fr-BE" sz="1400" dirty="0">
                <a:latin typeface="Adobe Caslon Pro" pitchFamily="18" charset="0"/>
              </a:rPr>
              <a:t>Service de Santé Mentale de Comblain-au-Pont et </a:t>
            </a:r>
            <a:r>
              <a:rPr lang="fr-BE" sz="1400" dirty="0" err="1">
                <a:latin typeface="Adobe Caslon Pro" pitchFamily="18" charset="0"/>
              </a:rPr>
              <a:t>Nandrin</a:t>
            </a:r>
            <a:endParaRPr lang="fr-BE" sz="1400" dirty="0">
              <a:latin typeface="Adobe Caslon Pro" pitchFamily="18" charset="0"/>
            </a:endParaRPr>
          </a:p>
          <a:p>
            <a:pPr marL="896938" indent="-457200" defTabSz="896938">
              <a:buFont typeface="Wingdings" pitchFamily="2" charset="2"/>
              <a:buChar char="Ø"/>
              <a:tabLst>
                <a:tab pos="982663" algn="l"/>
              </a:tabLst>
            </a:pPr>
            <a:r>
              <a:rPr lang="fr-BE" sz="1400" dirty="0">
                <a:latin typeface="Adobe Caslon Pro" pitchFamily="18" charset="0"/>
              </a:rPr>
              <a:t>Clinique de l’Amblève (privé – soins esthétiques)</a:t>
            </a:r>
          </a:p>
          <a:p>
            <a:pPr marL="896938" indent="-457200" defTabSz="896938">
              <a:buFont typeface="Wingdings" pitchFamily="2" charset="2"/>
              <a:buChar char="Ø"/>
              <a:tabLst>
                <a:tab pos="982663" algn="l"/>
              </a:tabLst>
            </a:pPr>
            <a:r>
              <a:rPr lang="fr-BE" sz="1400" dirty="0">
                <a:latin typeface="Adobe Caslon Pro" pitchFamily="18" charset="0"/>
              </a:rPr>
              <a:t>Maison de garde médicale (pompiers)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6238"/>
            <a:ext cx="32369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\\DiskStation\GREOA - Equipe\RESSOURCES\Logotheque\GREOVA-2016\pcdr\aywaille o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16" y="5876228"/>
            <a:ext cx="1171924" cy="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64692"/>
            <a:ext cx="864096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389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aywail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16707477" cy="69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31640" y="-104061"/>
            <a:ext cx="6624736" cy="6247864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BE" sz="1200" dirty="0">
              <a:latin typeface="Adobe Caslon Pro Bold" pitchFamily="18" charset="0"/>
            </a:endParaRPr>
          </a:p>
          <a:p>
            <a:pPr algn="ctr"/>
            <a:r>
              <a:rPr lang="fr-BE" sz="2800" dirty="0">
                <a:latin typeface="Adobe Caslon Pro Bold" pitchFamily="18" charset="0"/>
              </a:rPr>
              <a:t>Infrastructures et services</a:t>
            </a:r>
          </a:p>
          <a:p>
            <a:r>
              <a:rPr lang="fr-BE" sz="2000" dirty="0">
                <a:latin typeface="Adobe Caslon Pro Bold" pitchFamily="18" charset="0"/>
              </a:rPr>
              <a:t>Social</a:t>
            </a:r>
            <a:endParaRPr lang="fr-BE" sz="1600" dirty="0">
              <a:latin typeface="Adobe Caslon Pro Bold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Nombreuses asbl qui répondent aux problèmes sociaux</a:t>
            </a:r>
          </a:p>
          <a:p>
            <a:pPr marL="896938" indent="-457200">
              <a:buFont typeface="Wingdings" pitchFamily="2" charset="2"/>
              <a:buChar char="Ø"/>
            </a:pPr>
            <a:r>
              <a:rPr lang="fr-BE" sz="1400" dirty="0">
                <a:latin typeface="Adobe Caslon Pro" pitchFamily="18" charset="0"/>
              </a:rPr>
              <a:t>La </a:t>
            </a:r>
            <a:r>
              <a:rPr lang="fr-BE" sz="1400" dirty="0" err="1">
                <a:latin typeface="Adobe Caslon Pro" pitchFamily="18" charset="0"/>
              </a:rPr>
              <a:t>Teignouse</a:t>
            </a:r>
            <a:endParaRPr lang="fr-BE" sz="1400" dirty="0">
              <a:latin typeface="Adobe Caslon Pro" pitchFamily="18" charset="0"/>
            </a:endParaRPr>
          </a:p>
          <a:p>
            <a:pPr marL="896938" indent="-457200">
              <a:buFont typeface="Wingdings" pitchFamily="2" charset="2"/>
              <a:buChar char="Ø"/>
            </a:pPr>
            <a:r>
              <a:rPr lang="fr-BE" sz="1400" dirty="0">
                <a:latin typeface="Adobe Caslon Pro" pitchFamily="18" charset="0"/>
              </a:rPr>
              <a:t>Saint-Vincent de Paul</a:t>
            </a:r>
          </a:p>
          <a:p>
            <a:pPr marL="896938" indent="-457200">
              <a:buFont typeface="Wingdings" pitchFamily="2" charset="2"/>
              <a:buChar char="Ø"/>
            </a:pPr>
            <a:r>
              <a:rPr lang="fr-BE" sz="1400" dirty="0">
                <a:latin typeface="Adobe Caslon Pro" pitchFamily="18" charset="0"/>
              </a:rPr>
              <a:t>SACHA</a:t>
            </a:r>
          </a:p>
          <a:p>
            <a:pPr marL="896938" indent="-457200">
              <a:buFont typeface="Wingdings" pitchFamily="2" charset="2"/>
              <a:buChar char="Ø"/>
            </a:pPr>
            <a:r>
              <a:rPr lang="fr-BE" sz="1400" dirty="0">
                <a:latin typeface="Adobe Caslon Pro" pitchFamily="18" charset="0"/>
              </a:rPr>
              <a:t>Planning Familial Ourthe-Amblève</a:t>
            </a:r>
          </a:p>
          <a:p>
            <a:pPr marL="896938" indent="-457200">
              <a:buFont typeface="Wingdings" pitchFamily="2" charset="2"/>
              <a:buChar char="Ø"/>
            </a:pPr>
            <a:r>
              <a:rPr lang="fr-BE" sz="1400" dirty="0">
                <a:latin typeface="Adobe Caslon Pro" pitchFamily="18" charset="0"/>
              </a:rPr>
              <a:t>AISOA</a:t>
            </a:r>
          </a:p>
          <a:p>
            <a:pPr marL="896938" indent="-457200">
              <a:buFont typeface="Wingdings" pitchFamily="2" charset="2"/>
              <a:buChar char="Ø"/>
            </a:pPr>
            <a:r>
              <a:rPr lang="fr-BE" sz="1400" dirty="0">
                <a:latin typeface="Adobe Caslon Pro" pitchFamily="18" charset="0"/>
              </a:rPr>
              <a:t>…</a:t>
            </a:r>
          </a:p>
          <a:p>
            <a:pPr marL="896938" indent="-457200">
              <a:buFont typeface="Wingdings" pitchFamily="2" charset="2"/>
              <a:buChar char="Ø"/>
            </a:pPr>
            <a:endParaRPr lang="fr-BE" sz="1400" dirty="0">
              <a:latin typeface="Adobe Caslon Pro" pitchFamily="18" charset="0"/>
            </a:endParaRPr>
          </a:p>
          <a:p>
            <a:r>
              <a:rPr lang="fr-BE" sz="2000" dirty="0">
                <a:latin typeface="Adobe Caslon Pro Bold" pitchFamily="18" charset="0"/>
              </a:rPr>
              <a:t>Enseignement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8 établissements scolaires (maternel + primaire) </a:t>
            </a:r>
          </a:p>
          <a:p>
            <a:pPr marL="896938" indent="-457200">
              <a:buFont typeface="Wingdings" pitchFamily="2" charset="2"/>
              <a:buChar char="Ø"/>
            </a:pPr>
            <a:r>
              <a:rPr lang="fr-BE" sz="1400" dirty="0">
                <a:latin typeface="Adobe Caslon Pro" pitchFamily="18" charset="0"/>
              </a:rPr>
              <a:t>6 pour le réseau officiel</a:t>
            </a:r>
          </a:p>
          <a:p>
            <a:pPr marL="896938" indent="-457200">
              <a:buFont typeface="Wingdings" pitchFamily="2" charset="2"/>
              <a:buChar char="Ø"/>
            </a:pPr>
            <a:r>
              <a:rPr lang="fr-BE" sz="1400" dirty="0">
                <a:latin typeface="Adobe Caslon Pro" pitchFamily="18" charset="0"/>
              </a:rPr>
              <a:t>2 pour le réseau libre</a:t>
            </a:r>
          </a:p>
          <a:p>
            <a:pPr marL="896938" indent="-457200">
              <a:buFont typeface="Wingdings" pitchFamily="2" charset="2"/>
              <a:buChar char="Ø"/>
            </a:pPr>
            <a:endParaRPr lang="fr-BE" sz="1600" dirty="0">
              <a:latin typeface="Adobe Caslon Pro" pitchFamily="18" charset="0"/>
            </a:endParaRPr>
          </a:p>
          <a:p>
            <a:pPr marL="449263" indent="-449263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Ecoles communales: 494 élèves en primaire – 256 en maternel (2019-2020)</a:t>
            </a:r>
          </a:p>
          <a:p>
            <a:pPr marL="285750" indent="-28575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49263" indent="-449263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5 implantations:</a:t>
            </a:r>
          </a:p>
          <a:p>
            <a:pPr marL="896938" indent="-447675">
              <a:buFont typeface="Wingdings" pitchFamily="2" charset="2"/>
              <a:buChar char="Ø"/>
            </a:pPr>
            <a:r>
              <a:rPr lang="fr-BE" sz="1400" dirty="0" err="1">
                <a:latin typeface="Adobe Caslon Pro" pitchFamily="18" charset="0"/>
              </a:rPr>
              <a:t>Awan</a:t>
            </a:r>
            <a:endParaRPr lang="fr-BE" sz="1400" dirty="0">
              <a:latin typeface="Adobe Caslon Pro" pitchFamily="18" charset="0"/>
            </a:endParaRPr>
          </a:p>
          <a:p>
            <a:pPr marL="896938" indent="-447675">
              <a:buFont typeface="Wingdings" pitchFamily="2" charset="2"/>
              <a:buChar char="Ø"/>
            </a:pPr>
            <a:r>
              <a:rPr lang="fr-BE" sz="1400" dirty="0" err="1">
                <a:latin typeface="Adobe Caslon Pro" pitchFamily="18" charset="0"/>
              </a:rPr>
              <a:t>Nonceveux</a:t>
            </a:r>
            <a:endParaRPr lang="fr-BE" sz="1400" dirty="0">
              <a:latin typeface="Adobe Caslon Pro" pitchFamily="18" charset="0"/>
            </a:endParaRPr>
          </a:p>
          <a:p>
            <a:pPr marL="896938" indent="-447675">
              <a:buFont typeface="Wingdings" pitchFamily="2" charset="2"/>
              <a:buChar char="Ø"/>
            </a:pPr>
            <a:r>
              <a:rPr lang="fr-BE" sz="1400" dirty="0">
                <a:latin typeface="Adobe Caslon Pro" pitchFamily="18" charset="0"/>
              </a:rPr>
              <a:t>Harzé</a:t>
            </a:r>
          </a:p>
          <a:p>
            <a:pPr marL="896938" indent="-447675">
              <a:buFont typeface="Wingdings" pitchFamily="2" charset="2"/>
              <a:buChar char="Ø"/>
            </a:pPr>
            <a:r>
              <a:rPr lang="fr-BE" sz="1400" dirty="0" err="1">
                <a:latin typeface="Adobe Caslon Pro" pitchFamily="18" charset="0"/>
              </a:rPr>
              <a:t>Sougné-Remouchamps</a:t>
            </a:r>
            <a:endParaRPr lang="fr-BE" sz="1400" dirty="0">
              <a:latin typeface="Adobe Caslon Pro" pitchFamily="18" charset="0"/>
            </a:endParaRPr>
          </a:p>
          <a:p>
            <a:pPr marL="896938" indent="-447675">
              <a:buFont typeface="Wingdings" pitchFamily="2" charset="2"/>
              <a:buChar char="Ø"/>
            </a:pPr>
            <a:r>
              <a:rPr lang="fr-BE" sz="1400" dirty="0" err="1">
                <a:latin typeface="Adobe Caslon Pro" pitchFamily="18" charset="0"/>
              </a:rPr>
              <a:t>Kin-Stoqueu</a:t>
            </a:r>
            <a:endParaRPr lang="fr-BE" sz="1400" dirty="0">
              <a:latin typeface="Adobe Caslon Pro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6238"/>
            <a:ext cx="32369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\\DiskStation\GREOA - Equipe\RESSOURCES\Logotheque\GREOVA-2016\pcdr\aywaille o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16" y="5876228"/>
            <a:ext cx="1171924" cy="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64692"/>
            <a:ext cx="864096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744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aywail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16707477" cy="69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31640" y="-104061"/>
            <a:ext cx="6624736" cy="3847207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BE" sz="2400" dirty="0">
              <a:latin typeface="Adobe Caslon Pro Bold" pitchFamily="18" charset="0"/>
            </a:endParaRPr>
          </a:p>
          <a:p>
            <a:pPr algn="ctr"/>
            <a:r>
              <a:rPr lang="fr-BE" sz="2800" dirty="0">
                <a:latin typeface="Adobe Caslon Pro Bold" pitchFamily="18" charset="0"/>
              </a:rPr>
              <a:t>Enseignement / aide à l’emploi</a:t>
            </a:r>
          </a:p>
          <a:p>
            <a:pPr algn="ctr"/>
            <a:endParaRPr lang="fr-BE" sz="1600" dirty="0">
              <a:latin typeface="Adobe Caslon Pro Bold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2 établissements scolaires secondaire (1 libre – 1 officiel)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Académie Ourthe-Vesdre-Amblève (artistique)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Promotion sociale 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 err="1">
                <a:latin typeface="Adobe Caslon Pro" pitchFamily="18" charset="0"/>
              </a:rPr>
              <a:t>Aqualia</a:t>
            </a:r>
            <a:r>
              <a:rPr lang="fr-BE" sz="1600" dirty="0">
                <a:latin typeface="Adobe Caslon Pro" pitchFamily="18" charset="0"/>
              </a:rPr>
              <a:t>-Services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Emploi-Aywaille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CPAS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6238"/>
            <a:ext cx="32369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\\DiskStation\GREOA - Equipe\RESSOURCES\Logotheque\GREOVA-2016\pcdr\aywaille o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16" y="5876228"/>
            <a:ext cx="1171924" cy="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64692"/>
            <a:ext cx="864096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3388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aywail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16707477" cy="69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31640" y="-104061"/>
            <a:ext cx="6624736" cy="5816977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BE" sz="2400" dirty="0">
              <a:latin typeface="Adobe Caslon Pro Bold" pitchFamily="18" charset="0"/>
            </a:endParaRPr>
          </a:p>
          <a:p>
            <a:pPr algn="ctr"/>
            <a:r>
              <a:rPr lang="fr-BE" sz="2800" dirty="0">
                <a:latin typeface="Adobe Caslon Pro Bold" pitchFamily="18" charset="0"/>
              </a:rPr>
              <a:t>Culture, sports, loisirs</a:t>
            </a:r>
          </a:p>
          <a:p>
            <a:pPr algn="ctr"/>
            <a:endParaRPr lang="fr-BE" sz="1600" dirty="0">
              <a:latin typeface="Adobe Caslon Pro Bold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Bibliothèques Ourthe-Amblève (3 sites)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Asbl AGISCA – centre sportif + autres gestions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Nombreux clubs sportifs (danse, natation, randonnée, VTT, tennis, pêche, </a:t>
            </a:r>
            <a:r>
              <a:rPr lang="fr-BE" sz="1600" dirty="0" err="1">
                <a:latin typeface="Adobe Caslon Pro" pitchFamily="18" charset="0"/>
              </a:rPr>
              <a:t>trail</a:t>
            </a:r>
            <a:r>
              <a:rPr lang="fr-BE" sz="1600" dirty="0">
                <a:latin typeface="Adobe Caslon Pro" pitchFamily="18" charset="0"/>
              </a:rPr>
              <a:t>, volley, basket, etc.)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Maison des jeunes (locaux La </a:t>
            </a:r>
            <a:r>
              <a:rPr lang="fr-BE" sz="1600" dirty="0" err="1">
                <a:latin typeface="Adobe Caslon Pro" pitchFamily="18" charset="0"/>
              </a:rPr>
              <a:t>Teignouse</a:t>
            </a:r>
            <a:r>
              <a:rPr lang="fr-BE" sz="1600" dirty="0">
                <a:latin typeface="Adobe Caslon Pro" pitchFamily="18" charset="0"/>
              </a:rPr>
              <a:t>)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Scouts et </a:t>
            </a:r>
            <a:r>
              <a:rPr lang="fr-BE" sz="1600" dirty="0" err="1">
                <a:latin typeface="Adobe Caslon Pro" pitchFamily="18" charset="0"/>
              </a:rPr>
              <a:t>Patro</a:t>
            </a: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Mouvements féminins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Associations culturelles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Services dédiés aux aînés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Comités de village, associations patriotiques, etc.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6238"/>
            <a:ext cx="32369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\\DiskStation\GREOA - Equipe\RESSOURCES\Logotheque\GREOVA-2016\pcdr\aywaille o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16" y="5876228"/>
            <a:ext cx="1171924" cy="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64692"/>
            <a:ext cx="864096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2117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aywail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16707477" cy="69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31640" y="-104061"/>
            <a:ext cx="6624736" cy="4832092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BE" sz="2400" dirty="0">
              <a:latin typeface="Adobe Caslon Pro Bold" pitchFamily="18" charset="0"/>
            </a:endParaRPr>
          </a:p>
          <a:p>
            <a:pPr algn="ctr"/>
            <a:r>
              <a:rPr lang="fr-BE" sz="2800" dirty="0">
                <a:latin typeface="Adobe Caslon Pro Bold" pitchFamily="18" charset="0"/>
              </a:rPr>
              <a:t>Culture, sports, loisirs</a:t>
            </a:r>
          </a:p>
          <a:p>
            <a:pPr algn="ctr"/>
            <a:endParaRPr lang="fr-BE" sz="1600" dirty="0">
              <a:latin typeface="Adobe Caslon Pro Bold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Piscine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Hall Omnisports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Salles de gymnastique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Terrains de foot, mini-foot, basket, volley, badminton, etc.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Aires de jeux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Centre récréatif 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Salles de village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endParaRPr lang="fr-BE" sz="1600" dirty="0">
              <a:latin typeface="Adobe Caslon Pro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6238"/>
            <a:ext cx="32369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\\DiskStation\GREOA - Equipe\RESSOURCES\Logotheque\GREOVA-2016\pcdr\aywaille o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16" y="5876228"/>
            <a:ext cx="1171924" cy="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64692"/>
            <a:ext cx="864096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7760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aywail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16707477" cy="69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31640" y="-104061"/>
            <a:ext cx="6624736" cy="5078313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BE" sz="2400" dirty="0">
              <a:latin typeface="Adobe Caslon Pro Bold" pitchFamily="18" charset="0"/>
            </a:endParaRPr>
          </a:p>
          <a:p>
            <a:pPr algn="ctr"/>
            <a:r>
              <a:rPr lang="fr-BE" sz="2800" dirty="0">
                <a:latin typeface="Adobe Caslon Pro Bold" pitchFamily="18" charset="0"/>
              </a:rPr>
              <a:t>Services et infrastructures</a:t>
            </a:r>
          </a:p>
          <a:p>
            <a:pPr algn="ctr"/>
            <a:endParaRPr lang="fr-BE" sz="1600" dirty="0">
              <a:latin typeface="Adobe Caslon Pro Bold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Zone de Police SECOVA 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Zone de secours WAL – Caserne des pompiers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Gare SNCB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9 lignes TEC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Covoit’stop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 err="1">
                <a:latin typeface="Adobe Caslon Pro" pitchFamily="18" charset="0"/>
              </a:rPr>
              <a:t>Mobilok</a:t>
            </a:r>
            <a:r>
              <a:rPr lang="fr-BE" sz="1600" dirty="0">
                <a:latin typeface="Adobe Caslon Pro" pitchFamily="18" charset="0"/>
              </a:rPr>
              <a:t> asbl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 err="1">
                <a:latin typeface="Adobe Caslon Pro" pitchFamily="18" charset="0"/>
              </a:rPr>
              <a:t>Aquamobil</a:t>
            </a: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 err="1">
                <a:latin typeface="Adobe Caslon Pro" pitchFamily="18" charset="0"/>
              </a:rPr>
              <a:t>Bpost</a:t>
            </a:r>
            <a:endParaRPr lang="fr-BE" sz="1600" dirty="0">
              <a:latin typeface="Adobe Caslon Pro" pitchFamily="18" charset="0"/>
            </a:endParaRPr>
          </a:p>
          <a:p>
            <a:endParaRPr lang="fr-BE" sz="1600" dirty="0">
              <a:latin typeface="Adobe Caslon Pro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6238"/>
            <a:ext cx="32369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\\DiskStation\GREOA - Equipe\RESSOURCES\Logotheque\GREOVA-2016\pcdr\aywaille o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16" y="5876228"/>
            <a:ext cx="1171924" cy="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64692"/>
            <a:ext cx="864096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2075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aywail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16707477" cy="69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31640" y="-104061"/>
            <a:ext cx="6624736" cy="3600986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BE" sz="2400" dirty="0">
              <a:latin typeface="Adobe Caslon Pro Bold" pitchFamily="18" charset="0"/>
            </a:endParaRPr>
          </a:p>
          <a:p>
            <a:pPr algn="ctr"/>
            <a:r>
              <a:rPr lang="fr-BE" sz="2800" dirty="0">
                <a:latin typeface="Adobe Caslon Pro Bold" pitchFamily="18" charset="0"/>
              </a:rPr>
              <a:t>Structures d’accueil</a:t>
            </a:r>
          </a:p>
          <a:p>
            <a:pPr algn="ctr"/>
            <a:endParaRPr lang="fr-BE" sz="1600" dirty="0">
              <a:latin typeface="Adobe Caslon Pro Bold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Ile aux câlins (24 enfants) - communal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Garderie - </a:t>
            </a:r>
            <a:r>
              <a:rPr lang="fr-BE" sz="1600" dirty="0" err="1">
                <a:latin typeface="Adobe Caslon Pro" pitchFamily="18" charset="0"/>
              </a:rPr>
              <a:t>Dieupart</a:t>
            </a: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CEL 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Jardin des chantoirs (94 personnes)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Résidence services – 9 appartements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6238"/>
            <a:ext cx="32369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\\DiskStation\GREOA - Equipe\RESSOURCES\Logotheque\GREOVA-2016\pcdr\aywaille o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16" y="5876228"/>
            <a:ext cx="1171924" cy="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64692"/>
            <a:ext cx="864096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9231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aywail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16707477" cy="69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31640" y="-104061"/>
            <a:ext cx="6624736" cy="5078313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BE" sz="2400" dirty="0">
              <a:latin typeface="Adobe Caslon Pro Bold" pitchFamily="18" charset="0"/>
            </a:endParaRPr>
          </a:p>
          <a:p>
            <a:pPr algn="ctr"/>
            <a:r>
              <a:rPr lang="fr-BE" sz="2800" dirty="0">
                <a:latin typeface="Adobe Caslon Pro Bold" pitchFamily="18" charset="0"/>
              </a:rPr>
              <a:t>Mobilité</a:t>
            </a:r>
          </a:p>
          <a:p>
            <a:pPr algn="ctr"/>
            <a:endParaRPr lang="fr-BE" sz="1600" dirty="0">
              <a:latin typeface="Adobe Caslon Pro Bold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9,4 kms d’autoroute 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44,7 kms réseau régional et provincial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463,8 kms réseau communal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Facilité de déplacement pour les citoyens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Engorgement des centres (augmentation des voitures)</a:t>
            </a:r>
          </a:p>
          <a:p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Infrastructures trop faibles et peu nombreuses pour les usagers doux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Faiblesse de l’offre des transports en commun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Problématique des poids-lourds 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6238"/>
            <a:ext cx="32369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\\DiskStation\GREOA - Equipe\RESSOURCES\Logotheque\GREOVA-2016\pcdr\aywaille o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16" y="5876228"/>
            <a:ext cx="1171924" cy="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64692"/>
            <a:ext cx="864096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8501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aywail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16707477" cy="69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31640" y="-104061"/>
            <a:ext cx="6624736" cy="5262979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BE" sz="2400" dirty="0">
              <a:latin typeface="Adobe Caslon Pro Bold" pitchFamily="18" charset="0"/>
            </a:endParaRPr>
          </a:p>
          <a:p>
            <a:pPr algn="ctr"/>
            <a:r>
              <a:rPr lang="fr-BE" sz="2800" dirty="0">
                <a:latin typeface="Adobe Caslon Pro Bold" pitchFamily="18" charset="0"/>
              </a:rPr>
              <a:t>Consultation en sous-groupes</a:t>
            </a: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Former des sous-groupes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Nommer un rapporteur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Parler de projets d’intérêt collectif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Préciser si les remarques émises concernent l’entité ou un village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Durée maximale : 30 minutes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Liste des thèmes à titre indicatif</a:t>
            </a:r>
          </a:p>
          <a:p>
            <a:pPr marL="285750" indent="-28575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6238"/>
            <a:ext cx="32369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\\DiskStation\GREOA - Equipe\RESSOURCES\Logotheque\GREOVA-2016\pcdr\aywaille o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16" y="5876228"/>
            <a:ext cx="1171924" cy="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64692"/>
            <a:ext cx="864096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293499"/>
              </p:ext>
            </p:extLst>
          </p:nvPr>
        </p:nvGraphicFramePr>
        <p:xfrm>
          <a:off x="1596008" y="2852936"/>
          <a:ext cx="6096000" cy="17281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8192">
                <a:tc>
                  <a:txBody>
                    <a:bodyPr/>
                    <a:lstStyle/>
                    <a:p>
                      <a:pPr algn="ctr"/>
                      <a:r>
                        <a:rPr lang="fr-BE" sz="1600" u="sng" baseline="0" dirty="0">
                          <a:latin typeface="Adobe Caslon Pro Bold" pitchFamily="18" charset="0"/>
                        </a:rPr>
                        <a:t>ATOUTS </a:t>
                      </a:r>
                    </a:p>
                    <a:p>
                      <a:pPr algn="ctr"/>
                      <a:r>
                        <a:rPr lang="fr-BE" sz="1600" u="sng" baseline="0" dirty="0">
                          <a:latin typeface="Adobe Caslon Pro Bold" pitchFamily="18" charset="0"/>
                        </a:rPr>
                        <a:t>à valoriser </a:t>
                      </a:r>
                      <a:r>
                        <a:rPr lang="fr-BE" sz="1600" baseline="0" dirty="0">
                          <a:latin typeface="Adobe Caslon Pro Bold" pitchFamily="18" charset="0"/>
                        </a:rPr>
                        <a:t>dans mon village/ma commune? Pourquoi?</a:t>
                      </a:r>
                      <a:endParaRPr lang="fr-BE" sz="1600" dirty="0">
                        <a:latin typeface="Adobe Caslon Pro Bold" pitchFamily="18" charset="0"/>
                      </a:endParaRPr>
                    </a:p>
                    <a:p>
                      <a:pPr algn="ctr"/>
                      <a:endParaRPr lang="fr-BE" sz="1600" dirty="0">
                        <a:latin typeface="Adobe Caslon Pro Bol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u="sng" dirty="0">
                          <a:latin typeface="Adobe Caslon Pro Bold" pitchFamily="18" charset="0"/>
                        </a:rPr>
                        <a:t>FAIBLESSES</a:t>
                      </a:r>
                      <a:r>
                        <a:rPr lang="fr-BE" sz="1600" dirty="0">
                          <a:latin typeface="Adobe Caslon Pro Bold" pitchFamily="18" charset="0"/>
                        </a:rPr>
                        <a:t> dans mon village/ ma commune? Pourquoi?</a:t>
                      </a:r>
                    </a:p>
                    <a:p>
                      <a:pPr algn="ctr"/>
                      <a:endParaRPr lang="fr-BE" sz="1600" dirty="0">
                        <a:latin typeface="Adobe Caslon Pro Bol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dirty="0">
                          <a:latin typeface="Adobe Caslon Pro Bold" pitchFamily="18" charset="0"/>
                        </a:rPr>
                        <a:t>Personnes, asbl, secteurs concernés</a:t>
                      </a:r>
                    </a:p>
                    <a:p>
                      <a:pPr algn="ctr"/>
                      <a:endParaRPr lang="fr-BE" sz="1600" dirty="0">
                        <a:latin typeface="Adobe Caslon Pro Bold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520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aywail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16707477" cy="69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7544" y="-104061"/>
            <a:ext cx="8136904" cy="5693866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BE" sz="2400" dirty="0">
              <a:latin typeface="Adobe Caslon Pro Bold" pitchFamily="18" charset="0"/>
            </a:endParaRPr>
          </a:p>
          <a:p>
            <a:pPr algn="ctr"/>
            <a:r>
              <a:rPr lang="fr-BE" sz="2800" dirty="0">
                <a:latin typeface="Adobe Caslon Pro Bold" pitchFamily="18" charset="0"/>
              </a:rPr>
              <a:t>Planning</a:t>
            </a: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6238"/>
            <a:ext cx="32369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\\DiskStation\GREOA - Equipe\RESSOURCES\Logotheque\GREOVA-2016\pcdr\aywaille o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16" y="5876228"/>
            <a:ext cx="1171924" cy="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64692"/>
            <a:ext cx="864096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899592" y="1271138"/>
            <a:ext cx="7056785" cy="3497110"/>
            <a:chOff x="-148739" y="1756579"/>
            <a:chExt cx="9653903" cy="2774118"/>
          </a:xfrm>
          <a:solidFill>
            <a:srgbClr val="0070C0"/>
          </a:solidFill>
        </p:grpSpPr>
        <p:sp>
          <p:nvSpPr>
            <p:cNvPr id="9" name="Rectangle à coins arrondis 8"/>
            <p:cNvSpPr/>
            <p:nvPr/>
          </p:nvSpPr>
          <p:spPr>
            <a:xfrm>
              <a:off x="-148739" y="1772885"/>
              <a:ext cx="2221424" cy="769984"/>
            </a:xfrm>
            <a:prstGeom prst="round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fr-BE" sz="1200" dirty="0">
                  <a:solidFill>
                    <a:schemeClr val="bg1"/>
                  </a:solidFill>
                </a:rPr>
                <a:t>  </a:t>
              </a:r>
              <a:r>
                <a:rPr lang="fr-BE" sz="1100" dirty="0">
                  <a:solidFill>
                    <a:schemeClr val="bg1"/>
                  </a:solidFill>
                </a:rPr>
                <a:t>Réunions </a:t>
              </a:r>
            </a:p>
            <a:p>
              <a:pPr algn="ctr"/>
              <a:r>
                <a:rPr lang="fr-BE" sz="1100" dirty="0">
                  <a:solidFill>
                    <a:schemeClr val="bg1"/>
                  </a:solidFill>
                </a:rPr>
                <a:t>d’information et de </a:t>
              </a:r>
            </a:p>
            <a:p>
              <a:pPr algn="ctr"/>
              <a:r>
                <a:rPr lang="fr-BE" sz="1100" dirty="0">
                  <a:solidFill>
                    <a:schemeClr val="bg1"/>
                  </a:solidFill>
                </a:rPr>
                <a:t>consultation de la </a:t>
              </a:r>
            </a:p>
            <a:p>
              <a:pPr algn="ctr"/>
              <a:r>
                <a:rPr lang="fr-BE" sz="1100" dirty="0">
                  <a:solidFill>
                    <a:schemeClr val="bg1"/>
                  </a:solidFill>
                </a:rPr>
                <a:t>population</a:t>
              </a:r>
            </a:p>
            <a:p>
              <a:pPr algn="ctr"/>
              <a:r>
                <a:rPr lang="fr-BE" sz="1100" dirty="0">
                  <a:solidFill>
                    <a:schemeClr val="bg1"/>
                  </a:solidFill>
                </a:rPr>
                <a:t>dans les villages</a:t>
              </a:r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4821804" y="1756579"/>
              <a:ext cx="2248823" cy="769984"/>
            </a:xfrm>
            <a:prstGeom prst="round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fr-BE" sz="1100" dirty="0">
                  <a:solidFill>
                    <a:schemeClr val="bg1"/>
                  </a:solidFill>
                </a:rPr>
                <a:t>Composition de la </a:t>
              </a:r>
            </a:p>
            <a:p>
              <a:pPr algn="ctr"/>
              <a:r>
                <a:rPr lang="fr-BE" sz="1100" dirty="0">
                  <a:solidFill>
                    <a:schemeClr val="bg1"/>
                  </a:solidFill>
                </a:rPr>
                <a:t>Commission Locale </a:t>
              </a:r>
            </a:p>
            <a:p>
              <a:pPr algn="ctr"/>
              <a:r>
                <a:rPr lang="fr-BE" sz="1100" dirty="0">
                  <a:solidFill>
                    <a:schemeClr val="bg1"/>
                  </a:solidFill>
                </a:rPr>
                <a:t>de Développement </a:t>
              </a:r>
            </a:p>
            <a:p>
              <a:pPr algn="ctr"/>
              <a:r>
                <a:rPr lang="fr-BE" sz="1100" dirty="0">
                  <a:solidFill>
                    <a:schemeClr val="bg1"/>
                  </a:solidFill>
                </a:rPr>
                <a:t>Rural (CLDR)</a:t>
              </a:r>
            </a:p>
          </p:txBody>
        </p:sp>
        <p:sp>
          <p:nvSpPr>
            <p:cNvPr id="11" name="Rectangle à coins arrondis 10"/>
            <p:cNvSpPr/>
            <p:nvPr/>
          </p:nvSpPr>
          <p:spPr>
            <a:xfrm>
              <a:off x="7489876" y="3816317"/>
              <a:ext cx="2015288" cy="714380"/>
            </a:xfrm>
            <a:prstGeom prst="round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fr-BE" sz="1100" dirty="0">
                  <a:solidFill>
                    <a:schemeClr val="bg1"/>
                  </a:solidFill>
                </a:rPr>
                <a:t>Rédaction des </a:t>
              </a:r>
            </a:p>
            <a:p>
              <a:pPr algn="ctr"/>
              <a:r>
                <a:rPr lang="fr-BE" sz="1100" dirty="0">
                  <a:solidFill>
                    <a:schemeClr val="bg1"/>
                  </a:solidFill>
                </a:rPr>
                <a:t>défis et objectifs</a:t>
              </a:r>
            </a:p>
          </p:txBody>
        </p:sp>
        <p:sp>
          <p:nvSpPr>
            <p:cNvPr id="12" name="Rectangle à coins arrondis 11"/>
            <p:cNvSpPr/>
            <p:nvPr/>
          </p:nvSpPr>
          <p:spPr>
            <a:xfrm>
              <a:off x="4839181" y="3816317"/>
              <a:ext cx="2242801" cy="714380"/>
            </a:xfrm>
            <a:prstGeom prst="round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fr-BE" sz="1100" dirty="0">
                  <a:solidFill>
                    <a:schemeClr val="bg1"/>
                  </a:solidFill>
                </a:rPr>
                <a:t>Définition des </a:t>
              </a:r>
            </a:p>
            <a:p>
              <a:pPr algn="ctr"/>
              <a:r>
                <a:rPr lang="fr-BE" sz="1100" dirty="0">
                  <a:solidFill>
                    <a:schemeClr val="bg1"/>
                  </a:solidFill>
                </a:rPr>
                <a:t>actions et projets</a:t>
              </a:r>
            </a:p>
          </p:txBody>
        </p:sp>
        <p:cxnSp>
          <p:nvCxnSpPr>
            <p:cNvPr id="13" name="Connecteur droit avec flèche 12"/>
            <p:cNvCxnSpPr/>
            <p:nvPr/>
          </p:nvCxnSpPr>
          <p:spPr>
            <a:xfrm>
              <a:off x="7081982" y="2124686"/>
              <a:ext cx="343392" cy="0"/>
            </a:xfrm>
            <a:prstGeom prst="straightConnector1">
              <a:avLst/>
            </a:prstGeom>
            <a:grpFill/>
            <a:ln w="19050"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>
              <a:off x="8575947" y="3534398"/>
              <a:ext cx="0" cy="251792"/>
            </a:xfrm>
            <a:prstGeom prst="straightConnector1">
              <a:avLst/>
            </a:prstGeom>
            <a:grpFill/>
            <a:ln w="19050"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 flipH="1" flipV="1">
              <a:off x="7081982" y="4131461"/>
              <a:ext cx="351901" cy="5166"/>
            </a:xfrm>
            <a:prstGeom prst="straightConnector1">
              <a:avLst/>
            </a:prstGeom>
            <a:grpFill/>
            <a:ln w="19050"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flipH="1">
              <a:off x="4438379" y="4155461"/>
              <a:ext cx="314367" cy="0"/>
            </a:xfrm>
            <a:prstGeom prst="straightConnector1">
              <a:avLst/>
            </a:prstGeom>
            <a:grpFill/>
            <a:ln w="19050"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ectangle à coins arrondis 16"/>
            <p:cNvSpPr/>
            <p:nvPr/>
          </p:nvSpPr>
          <p:spPr>
            <a:xfrm>
              <a:off x="2269239" y="3816317"/>
              <a:ext cx="2169142" cy="714380"/>
            </a:xfrm>
            <a:prstGeom prst="round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fr-BE" sz="1100" dirty="0">
                  <a:solidFill>
                    <a:schemeClr val="bg1"/>
                  </a:solidFill>
                </a:rPr>
                <a:t>Priorisation</a:t>
              </a:r>
            </a:p>
            <a:p>
              <a:pPr algn="ctr"/>
              <a:r>
                <a:rPr lang="fr-BE" sz="1100" dirty="0">
                  <a:solidFill>
                    <a:schemeClr val="bg1"/>
                  </a:solidFill>
                </a:rPr>
                <a:t> des projets </a:t>
              </a:r>
            </a:p>
            <a:p>
              <a:pPr algn="ctr"/>
              <a:r>
                <a:rPr lang="fr-BE" sz="1100" dirty="0">
                  <a:solidFill>
                    <a:schemeClr val="bg1"/>
                  </a:solidFill>
                </a:rPr>
                <a:t>(lots 1,2 et 3)</a:t>
              </a:r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 flipH="1">
              <a:off x="2008419" y="4136627"/>
              <a:ext cx="260818" cy="0"/>
            </a:xfrm>
            <a:prstGeom prst="straightConnector1">
              <a:avLst/>
            </a:prstGeom>
            <a:grpFill/>
            <a:ln w="19050"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riangle isocèle 18"/>
          <p:cNvSpPr/>
          <p:nvPr/>
        </p:nvSpPr>
        <p:spPr>
          <a:xfrm rot="10800000">
            <a:off x="1550604" y="1052736"/>
            <a:ext cx="321785" cy="197512"/>
          </a:xfrm>
          <a:prstGeom prst="triangle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 b="1" kern="600" dirty="0"/>
          </a:p>
        </p:txBody>
      </p:sp>
      <p:sp>
        <p:nvSpPr>
          <p:cNvPr id="20" name="Espace réservé du contenu 39"/>
          <p:cNvSpPr txBox="1">
            <a:spLocks/>
          </p:cNvSpPr>
          <p:nvPr/>
        </p:nvSpPr>
        <p:spPr>
          <a:xfrm>
            <a:off x="755576" y="3889935"/>
            <a:ext cx="1728193" cy="89473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/>
            <a:r>
              <a:rPr lang="fr-BE" sz="1100">
                <a:solidFill>
                  <a:schemeClr val="bg1"/>
                </a:solidFill>
              </a:rPr>
              <a:t>Validation du PCDR par </a:t>
            </a:r>
          </a:p>
          <a:p>
            <a:pPr marL="68580"/>
            <a:r>
              <a:rPr lang="fr-BE" sz="1100">
                <a:solidFill>
                  <a:schemeClr val="bg1"/>
                </a:solidFill>
              </a:rPr>
              <a:t>la CLDR et la Commune </a:t>
            </a:r>
          </a:p>
          <a:p>
            <a:pPr marL="68580"/>
            <a:r>
              <a:rPr lang="fr-BE" sz="1100">
                <a:solidFill>
                  <a:schemeClr val="bg1"/>
                </a:solidFill>
              </a:rPr>
              <a:t>avant approbation </a:t>
            </a:r>
          </a:p>
          <a:p>
            <a:pPr marL="68580"/>
            <a:r>
              <a:rPr lang="fr-BE" sz="1100">
                <a:solidFill>
                  <a:schemeClr val="bg1"/>
                </a:solidFill>
              </a:rPr>
              <a:t>ministérielle</a:t>
            </a:r>
            <a:endParaRPr lang="fr-BE" sz="1100" dirty="0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703728" y="5061598"/>
            <a:ext cx="1948391" cy="276999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 anchor="ctr" anchorCtr="0">
            <a:spAutoFit/>
          </a:bodyPr>
          <a:lstStyle/>
          <a:p>
            <a:pPr marL="342900" indent="-342900"/>
            <a:r>
              <a:rPr lang="fr-BE" sz="1200" dirty="0">
                <a:latin typeface="Adobe Caslon Pro Bold" pitchFamily="18" charset="0"/>
                <a:sym typeface="Wingdings" pitchFamily="2" charset="2"/>
              </a:rPr>
              <a:t> </a:t>
            </a:r>
            <a:r>
              <a:rPr lang="fr-BE" sz="1200" dirty="0">
                <a:latin typeface="Adobe Caslon Pro Bold" pitchFamily="18" charset="0"/>
              </a:rPr>
              <a:t>Planning à déterminer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171437" y="2419622"/>
            <a:ext cx="1080119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42900" indent="-342900"/>
            <a:r>
              <a:rPr lang="fr-BE" sz="1000" dirty="0"/>
              <a:t>Janvier-février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667080" y="2419622"/>
            <a:ext cx="1738190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42900" indent="-342900" algn="ctr"/>
            <a:r>
              <a:rPr lang="fr-BE" sz="1000" dirty="0"/>
              <a:t>Avril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 flipV="1">
            <a:off x="2553924" y="1760199"/>
            <a:ext cx="203007" cy="2002"/>
          </a:xfrm>
          <a:prstGeom prst="straightConnector1">
            <a:avLst/>
          </a:prstGeom>
          <a:ln w="19050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à coins arrondis 24"/>
          <p:cNvSpPr/>
          <p:nvPr/>
        </p:nvSpPr>
        <p:spPr>
          <a:xfrm>
            <a:off x="6545083" y="2587337"/>
            <a:ext cx="1411294" cy="911572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r-BE" sz="1100" dirty="0">
                <a:solidFill>
                  <a:schemeClr val="bg1"/>
                </a:solidFill>
              </a:rPr>
              <a:t>Composition </a:t>
            </a:r>
          </a:p>
          <a:p>
            <a:pPr algn="ctr"/>
            <a:r>
              <a:rPr lang="fr-BE" sz="1100" dirty="0">
                <a:solidFill>
                  <a:schemeClr val="bg1"/>
                </a:solidFill>
              </a:rPr>
              <a:t>des Groupes </a:t>
            </a:r>
          </a:p>
          <a:p>
            <a:pPr algn="ctr"/>
            <a:r>
              <a:rPr lang="fr-BE" sz="1100" dirty="0">
                <a:solidFill>
                  <a:schemeClr val="bg1"/>
                </a:solidFill>
              </a:rPr>
              <a:t>de Travail</a:t>
            </a: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7284127" y="2304377"/>
            <a:ext cx="0" cy="281817"/>
          </a:xfrm>
          <a:prstGeom prst="straightConnector1">
            <a:avLst/>
          </a:prstGeom>
          <a:solidFill>
            <a:srgbClr val="0070C0"/>
          </a:solidFill>
          <a:ln w="19050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à coins arrondis 26"/>
          <p:cNvSpPr/>
          <p:nvPr/>
        </p:nvSpPr>
        <p:spPr>
          <a:xfrm>
            <a:off x="2757161" y="1308114"/>
            <a:ext cx="1520433" cy="970657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r-BE" sz="1100" dirty="0">
                <a:solidFill>
                  <a:schemeClr val="bg1"/>
                </a:solidFill>
              </a:rPr>
              <a:t>Réunions de </a:t>
            </a:r>
          </a:p>
          <a:p>
            <a:pPr algn="ctr"/>
            <a:r>
              <a:rPr lang="fr-BE" sz="1100" dirty="0">
                <a:solidFill>
                  <a:schemeClr val="bg1"/>
                </a:solidFill>
              </a:rPr>
              <a:t>retour auprès </a:t>
            </a:r>
          </a:p>
          <a:p>
            <a:pPr algn="ctr"/>
            <a:r>
              <a:rPr lang="fr-BE" sz="1100" dirty="0">
                <a:solidFill>
                  <a:schemeClr val="bg1"/>
                </a:solidFill>
              </a:rPr>
              <a:t>de la population</a:t>
            </a:r>
          </a:p>
        </p:txBody>
      </p:sp>
      <p:sp>
        <p:nvSpPr>
          <p:cNvPr id="28" name="Rectangle à coins arrondis 27"/>
          <p:cNvSpPr/>
          <p:nvPr/>
        </p:nvSpPr>
        <p:spPr>
          <a:xfrm>
            <a:off x="6442318" y="1250248"/>
            <a:ext cx="1514058" cy="985673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r-BE" sz="1100" dirty="0">
                <a:solidFill>
                  <a:schemeClr val="bg1"/>
                </a:solidFill>
              </a:rPr>
              <a:t>Présentation du</a:t>
            </a:r>
          </a:p>
          <a:p>
            <a:pPr algn="ctr"/>
            <a:r>
              <a:rPr lang="fr-BE" sz="1100" dirty="0">
                <a:solidFill>
                  <a:schemeClr val="bg1"/>
                </a:solidFill>
              </a:rPr>
              <a:t>diagnostic partagé</a:t>
            </a:r>
          </a:p>
          <a:p>
            <a:pPr algn="ctr"/>
            <a:r>
              <a:rPr lang="fr-BE" sz="1100" dirty="0">
                <a:solidFill>
                  <a:schemeClr val="bg1"/>
                </a:solidFill>
              </a:rPr>
              <a:t>à la CLDR</a:t>
            </a:r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4277594" y="1751601"/>
            <a:ext cx="255353" cy="0"/>
          </a:xfrm>
          <a:prstGeom prst="straightConnector1">
            <a:avLst/>
          </a:prstGeom>
          <a:ln w="19050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754542" y="2379715"/>
            <a:ext cx="1314164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42900" indent="-342900" algn="ctr"/>
            <a:r>
              <a:rPr lang="fr-BE" sz="1000" dirty="0"/>
              <a:t>Avril-mai</a:t>
            </a:r>
          </a:p>
        </p:txBody>
      </p:sp>
    </p:spTree>
    <p:extLst>
      <p:ext uri="{BB962C8B-B14F-4D97-AF65-F5344CB8AC3E}">
        <p14:creationId xmlns:p14="http://schemas.microsoft.com/office/powerpoint/2010/main" val="105302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aywail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16707477" cy="69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971600" y="-104061"/>
            <a:ext cx="1872208" cy="2800767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BE" sz="3200" b="1" dirty="0">
              <a:latin typeface="Adobe Caslon Pro" pitchFamily="18" charset="0"/>
            </a:endParaRPr>
          </a:p>
          <a:p>
            <a:r>
              <a:rPr lang="fr-BE" sz="2400" b="1" dirty="0">
                <a:solidFill>
                  <a:schemeClr val="tx2"/>
                </a:solidFill>
                <a:latin typeface="Adobe Caslon Pro" pitchFamily="18" charset="0"/>
              </a:rPr>
              <a:t>G</a:t>
            </a:r>
            <a:r>
              <a:rPr lang="fr-BE" sz="2000" b="1" dirty="0">
                <a:latin typeface="Adobe Caslon Pro" pitchFamily="18" charset="0"/>
              </a:rPr>
              <a:t>roupement</a:t>
            </a:r>
          </a:p>
          <a:p>
            <a:r>
              <a:rPr lang="fr-BE" sz="2400" b="1" dirty="0">
                <a:solidFill>
                  <a:schemeClr val="tx2"/>
                </a:solidFill>
                <a:latin typeface="Adobe Caslon Pro" pitchFamily="18" charset="0"/>
              </a:rPr>
              <a:t>R</a:t>
            </a:r>
            <a:r>
              <a:rPr lang="fr-BE" sz="2000" b="1" dirty="0">
                <a:latin typeface="Adobe Caslon Pro" pitchFamily="18" charset="0"/>
              </a:rPr>
              <a:t>égional</a:t>
            </a:r>
          </a:p>
          <a:p>
            <a:r>
              <a:rPr lang="fr-BE" sz="2400" b="1" dirty="0">
                <a:solidFill>
                  <a:schemeClr val="tx2"/>
                </a:solidFill>
                <a:latin typeface="Adobe Caslon Pro" pitchFamily="18" charset="0"/>
              </a:rPr>
              <a:t>E</a:t>
            </a:r>
            <a:r>
              <a:rPr lang="fr-BE" sz="2000" b="1" dirty="0">
                <a:latin typeface="Adobe Caslon Pro" pitchFamily="18" charset="0"/>
              </a:rPr>
              <a:t>conomique</a:t>
            </a:r>
          </a:p>
          <a:p>
            <a:r>
              <a:rPr lang="fr-BE" sz="2400" b="1" dirty="0">
                <a:solidFill>
                  <a:schemeClr val="tx2"/>
                </a:solidFill>
                <a:latin typeface="Adobe Caslon Pro" pitchFamily="18" charset="0"/>
              </a:rPr>
              <a:t>O</a:t>
            </a:r>
            <a:r>
              <a:rPr lang="fr-BE" sz="2000" b="1" dirty="0">
                <a:latin typeface="Adobe Caslon Pro" pitchFamily="18" charset="0"/>
              </a:rPr>
              <a:t>urthe</a:t>
            </a:r>
          </a:p>
          <a:p>
            <a:r>
              <a:rPr lang="fr-BE" sz="2400" b="1" dirty="0">
                <a:solidFill>
                  <a:schemeClr val="tx2"/>
                </a:solidFill>
                <a:latin typeface="Adobe Caslon Pro" pitchFamily="18" charset="0"/>
              </a:rPr>
              <a:t>V</a:t>
            </a:r>
            <a:r>
              <a:rPr lang="fr-BE" sz="2000" b="1" dirty="0">
                <a:latin typeface="Adobe Caslon Pro" pitchFamily="18" charset="0"/>
              </a:rPr>
              <a:t>esdre</a:t>
            </a:r>
          </a:p>
          <a:p>
            <a:r>
              <a:rPr lang="fr-BE" sz="2400" b="1" dirty="0">
                <a:solidFill>
                  <a:schemeClr val="tx2"/>
                </a:solidFill>
                <a:latin typeface="Adobe Caslon Pro" pitchFamily="18" charset="0"/>
              </a:rPr>
              <a:t>A</a:t>
            </a:r>
            <a:r>
              <a:rPr lang="fr-BE" sz="2000" b="1" dirty="0">
                <a:latin typeface="Adobe Caslon Pro" pitchFamily="18" charset="0"/>
              </a:rPr>
              <a:t>mblève</a:t>
            </a:r>
            <a:endParaRPr lang="fr-BE" sz="2400" dirty="0">
              <a:latin typeface="Adobe Caslon Pro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6238"/>
            <a:ext cx="32369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355976" y="-16555"/>
            <a:ext cx="4896544" cy="4525675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BE" sz="2800" dirty="0">
              <a:latin typeface="Adobe Caslon Pro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24" y="15654"/>
            <a:ext cx="4300359" cy="4243211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971600" y="2924944"/>
            <a:ext cx="3240360" cy="2785378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100"/>
              </a:lnSpc>
              <a:buBlip>
                <a:blip r:embed="rId6"/>
              </a:buBlip>
            </a:pPr>
            <a:r>
              <a:rPr lang="fr-BE" sz="1600" dirty="0">
                <a:latin typeface="Adobe Caslon Pro" pitchFamily="18" charset="0"/>
              </a:rPr>
              <a:t>Création en 1972 à l’initiative des forces vives de la région</a:t>
            </a:r>
          </a:p>
          <a:p>
            <a:pPr marL="285750" indent="-285750" algn="just">
              <a:lnSpc>
                <a:spcPts val="2100"/>
              </a:lnSpc>
              <a:buBlip>
                <a:blip r:embed="rId6"/>
              </a:buBlip>
            </a:pPr>
            <a:r>
              <a:rPr lang="fr-BE" sz="1600" u="sng" dirty="0">
                <a:latin typeface="Adobe Caslon Pro" pitchFamily="18" charset="0"/>
              </a:rPr>
              <a:t>Objectif: </a:t>
            </a:r>
            <a:r>
              <a:rPr lang="fr-BE" sz="1600" dirty="0">
                <a:latin typeface="Adobe Caslon Pro" pitchFamily="18" charset="0"/>
              </a:rPr>
              <a:t>assurer la défense, le développement et la promotion des intérêts économiques et sociaux de la région</a:t>
            </a:r>
          </a:p>
          <a:p>
            <a:pPr marL="285750" indent="-285750" algn="just">
              <a:lnSpc>
                <a:spcPts val="2100"/>
              </a:lnSpc>
              <a:buBlip>
                <a:blip r:embed="rId6"/>
              </a:buBlip>
            </a:pPr>
            <a:r>
              <a:rPr lang="fr-BE" sz="1600" dirty="0">
                <a:latin typeface="Adobe Caslon Pro" pitchFamily="18" charset="0"/>
              </a:rPr>
              <a:t>Aujourd’hui, le GREOVA regroupe 14 communes en OVA</a:t>
            </a:r>
          </a:p>
          <a:p>
            <a:pPr marL="285750" indent="-285750" algn="just">
              <a:lnSpc>
                <a:spcPts val="2100"/>
              </a:lnSpc>
              <a:buBlip>
                <a:blip r:embed="rId6"/>
              </a:buBlip>
            </a:pPr>
            <a:r>
              <a:rPr lang="fr-BE" sz="1600" u="sng" dirty="0">
                <a:latin typeface="Adobe Caslon Pro" pitchFamily="18" charset="0"/>
              </a:rPr>
              <a:t>Siège social: </a:t>
            </a:r>
            <a:r>
              <a:rPr lang="fr-BE" sz="1600" dirty="0">
                <a:latin typeface="Adobe Caslon Pro" pitchFamily="18" charset="0"/>
              </a:rPr>
              <a:t>Place de Chézy 1 à 4920 Harzé (Aywaille)</a:t>
            </a:r>
          </a:p>
        </p:txBody>
      </p:sp>
      <p:pic>
        <p:nvPicPr>
          <p:cNvPr id="3074" name="Picture 2" descr="\\DiskStation\GREOA - Equipe\RESSOURCES\Logotheque\GREOVA-2016\pcdr\aywaille od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16" y="5876228"/>
            <a:ext cx="1171924" cy="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64692"/>
            <a:ext cx="864096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9551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aywail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16707477" cy="69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31640" y="-104061"/>
            <a:ext cx="6624736" cy="5847755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BE" sz="2400" dirty="0">
              <a:latin typeface="Adobe Caslon Pro Bold" pitchFamily="18" charset="0"/>
            </a:endParaRPr>
          </a:p>
          <a:p>
            <a:pPr algn="ctr"/>
            <a:r>
              <a:rPr lang="fr-BE" sz="2800" dirty="0">
                <a:latin typeface="Adobe Caslon Pro Bold" pitchFamily="18" charset="0"/>
              </a:rPr>
              <a:t>Consultations dans les villages</a:t>
            </a:r>
          </a:p>
          <a:p>
            <a:pPr algn="ctr"/>
            <a:r>
              <a:rPr lang="fr-BE" sz="2800" dirty="0">
                <a:latin typeface="Adobe Caslon Pro Bold" pitchFamily="18" charset="0"/>
              </a:rPr>
              <a:t>Où et quand ?</a:t>
            </a:r>
          </a:p>
          <a:p>
            <a:pPr algn="ctr"/>
            <a:endParaRPr lang="fr-BE" sz="2800" dirty="0">
              <a:latin typeface="Adobe Caslon Pro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Salle du village </a:t>
            </a:r>
            <a:r>
              <a:rPr lang="fr-BE" sz="1600" b="1" dirty="0">
                <a:latin typeface="Adobe Caslon Pro" pitchFamily="18" charset="0"/>
              </a:rPr>
              <a:t>(</a:t>
            </a:r>
            <a:r>
              <a:rPr lang="fr-BE" sz="1600" b="1" dirty="0" err="1">
                <a:latin typeface="Adobe Caslon Pro" pitchFamily="18" charset="0"/>
              </a:rPr>
              <a:t>Nonceveux</a:t>
            </a:r>
            <a:r>
              <a:rPr lang="fr-BE" sz="1600" b="1" dirty="0">
                <a:latin typeface="Adobe Caslon Pro" pitchFamily="18" charset="0"/>
              </a:rPr>
              <a:t>)</a:t>
            </a:r>
            <a:r>
              <a:rPr lang="fr-BE" sz="1600" dirty="0">
                <a:latin typeface="Adobe Caslon Pro" pitchFamily="18" charset="0"/>
              </a:rPr>
              <a:t>: 14/01/2020</a:t>
            </a:r>
          </a:p>
          <a:p>
            <a:pPr marL="285750" indent="-28575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Cafétéria du centre récréatif </a:t>
            </a:r>
            <a:r>
              <a:rPr lang="fr-BE" sz="1600" b="1" dirty="0">
                <a:latin typeface="Adobe Caslon Pro" pitchFamily="18" charset="0"/>
              </a:rPr>
              <a:t>(</a:t>
            </a:r>
            <a:r>
              <a:rPr lang="fr-BE" sz="1600" b="1" dirty="0" err="1">
                <a:latin typeface="Adobe Caslon Pro" pitchFamily="18" charset="0"/>
              </a:rPr>
              <a:t>Remouchamps</a:t>
            </a:r>
            <a:r>
              <a:rPr lang="fr-BE" sz="1600" b="1" dirty="0">
                <a:latin typeface="Adobe Caslon Pro" pitchFamily="18" charset="0"/>
              </a:rPr>
              <a:t>)</a:t>
            </a:r>
            <a:r>
              <a:rPr lang="fr-BE" sz="1600" dirty="0">
                <a:latin typeface="Adobe Caslon Pro" pitchFamily="18" charset="0"/>
              </a:rPr>
              <a:t>: 23/01/2020</a:t>
            </a:r>
          </a:p>
          <a:p>
            <a:pPr marL="285750" indent="-28575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Salle du conseil de l’AC </a:t>
            </a:r>
            <a:r>
              <a:rPr lang="fr-BE" sz="1600" b="1" dirty="0">
                <a:latin typeface="Adobe Caslon Pro" pitchFamily="18" charset="0"/>
              </a:rPr>
              <a:t>(Aywaille)</a:t>
            </a:r>
            <a:r>
              <a:rPr lang="fr-BE" sz="1600" dirty="0">
                <a:latin typeface="Adobe Caslon Pro" pitchFamily="18" charset="0"/>
              </a:rPr>
              <a:t>: 28/01/2020</a:t>
            </a:r>
          </a:p>
          <a:p>
            <a:pPr marL="285750" indent="-28575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Ancienne Maison communale </a:t>
            </a:r>
            <a:r>
              <a:rPr lang="fr-BE" sz="1600" b="1" dirty="0">
                <a:latin typeface="Adobe Caslon Pro" pitchFamily="18" charset="0"/>
              </a:rPr>
              <a:t>(Harzé)</a:t>
            </a:r>
            <a:r>
              <a:rPr lang="fr-BE" sz="1600" dirty="0">
                <a:latin typeface="Adobe Caslon Pro" pitchFamily="18" charset="0"/>
              </a:rPr>
              <a:t>: 4/02/2020</a:t>
            </a:r>
          </a:p>
          <a:p>
            <a:pPr marL="285750" indent="-28575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Salle La Renaissance </a:t>
            </a:r>
            <a:r>
              <a:rPr lang="fr-BE" sz="1600" b="1" dirty="0">
                <a:latin typeface="Adobe Caslon Pro" pitchFamily="18" charset="0"/>
              </a:rPr>
              <a:t>(</a:t>
            </a:r>
            <a:r>
              <a:rPr lang="fr-BE" sz="1600" b="1" dirty="0" err="1">
                <a:latin typeface="Adobe Caslon Pro" pitchFamily="18" charset="0"/>
              </a:rPr>
              <a:t>Awan</a:t>
            </a:r>
            <a:r>
              <a:rPr lang="fr-BE" sz="1600" b="1" dirty="0">
                <a:latin typeface="Adobe Caslon Pro" pitchFamily="18" charset="0"/>
              </a:rPr>
              <a:t>)</a:t>
            </a:r>
            <a:r>
              <a:rPr lang="fr-BE" sz="1600" dirty="0">
                <a:latin typeface="Adobe Caslon Pro" pitchFamily="18" charset="0"/>
              </a:rPr>
              <a:t>: 11/02/2020</a:t>
            </a:r>
          </a:p>
          <a:p>
            <a:pPr marL="285750" indent="-28575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Salle Li </a:t>
            </a:r>
            <a:r>
              <a:rPr lang="fr-BE" sz="1600" dirty="0" err="1">
                <a:latin typeface="Adobe Caslon Pro" pitchFamily="18" charset="0"/>
              </a:rPr>
              <a:t>Vihe</a:t>
            </a:r>
            <a:r>
              <a:rPr lang="fr-BE" sz="1600" dirty="0">
                <a:latin typeface="Adobe Caslon Pro" pitchFamily="18" charset="0"/>
              </a:rPr>
              <a:t> </a:t>
            </a:r>
            <a:r>
              <a:rPr lang="fr-BE" sz="1600" dirty="0" err="1">
                <a:latin typeface="Adobe Caslon Pro" pitchFamily="18" charset="0"/>
              </a:rPr>
              <a:t>Scole</a:t>
            </a:r>
            <a:r>
              <a:rPr lang="fr-BE" sz="1600" dirty="0">
                <a:latin typeface="Adobe Caslon Pro" pitchFamily="18" charset="0"/>
              </a:rPr>
              <a:t> </a:t>
            </a:r>
            <a:r>
              <a:rPr lang="fr-BE" sz="1600" b="1" dirty="0">
                <a:latin typeface="Adobe Caslon Pro" pitchFamily="18" charset="0"/>
              </a:rPr>
              <a:t>(</a:t>
            </a:r>
            <a:r>
              <a:rPr lang="fr-BE" sz="1600" b="1" dirty="0" err="1">
                <a:latin typeface="Adobe Caslon Pro" pitchFamily="18" charset="0"/>
              </a:rPr>
              <a:t>Ernonheid</a:t>
            </a:r>
            <a:r>
              <a:rPr lang="fr-BE" sz="1600" b="1" dirty="0">
                <a:latin typeface="Adobe Caslon Pro" pitchFamily="18" charset="0"/>
              </a:rPr>
              <a:t>)</a:t>
            </a:r>
            <a:r>
              <a:rPr lang="fr-BE" sz="1600" dirty="0">
                <a:latin typeface="Adobe Caslon Pro" pitchFamily="18" charset="0"/>
              </a:rPr>
              <a:t>: 18/02/2020</a:t>
            </a:r>
          </a:p>
          <a:p>
            <a:pPr marL="285750" indent="-28575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BE" sz="1600" dirty="0">
                <a:latin typeface="Adobe Caslon Pro" pitchFamily="18" charset="0"/>
              </a:rPr>
              <a:t>La Halle de </a:t>
            </a:r>
            <a:r>
              <a:rPr lang="fr-BE" sz="1600" dirty="0" err="1">
                <a:latin typeface="Adobe Caslon Pro" pitchFamily="18" charset="0"/>
              </a:rPr>
              <a:t>Deigné</a:t>
            </a:r>
            <a:r>
              <a:rPr lang="fr-BE" sz="1600" dirty="0">
                <a:latin typeface="Adobe Caslon Pro" pitchFamily="18" charset="0"/>
              </a:rPr>
              <a:t> </a:t>
            </a:r>
            <a:r>
              <a:rPr lang="fr-BE" sz="1600" b="1" dirty="0">
                <a:latin typeface="Adobe Caslon Pro" pitchFamily="18" charset="0"/>
              </a:rPr>
              <a:t>(</a:t>
            </a:r>
            <a:r>
              <a:rPr lang="fr-BE" sz="1600" b="1" dirty="0" err="1">
                <a:latin typeface="Adobe Caslon Pro" pitchFamily="18" charset="0"/>
              </a:rPr>
              <a:t>Deigné</a:t>
            </a:r>
            <a:r>
              <a:rPr lang="fr-BE" sz="1600" b="1" dirty="0">
                <a:latin typeface="Adobe Caslon Pro" pitchFamily="18" charset="0"/>
              </a:rPr>
              <a:t>)</a:t>
            </a:r>
            <a:r>
              <a:rPr lang="fr-BE" sz="1600" dirty="0">
                <a:latin typeface="Adobe Caslon Pro" pitchFamily="18" charset="0"/>
              </a:rPr>
              <a:t>: 25/02/2020</a:t>
            </a:r>
          </a:p>
          <a:p>
            <a:pPr marL="285750" indent="-285750">
              <a:buFont typeface="Wingdings" pitchFamily="2" charset="2"/>
              <a:buChar char="ü"/>
            </a:pPr>
            <a:endParaRPr lang="fr-BE" b="1" dirty="0">
              <a:latin typeface="Adobe Caslon Pro" pitchFamily="18" charset="0"/>
            </a:endParaRPr>
          </a:p>
          <a:p>
            <a:pPr algn="ctr"/>
            <a:r>
              <a:rPr lang="fr-BE" sz="2400" b="1" dirty="0">
                <a:latin typeface="Adobe Caslon Pro" pitchFamily="18" charset="0"/>
              </a:rPr>
              <a:t>20h</a:t>
            </a:r>
          </a:p>
          <a:p>
            <a:pPr marL="457200" indent="-45720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6238"/>
            <a:ext cx="32369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\\DiskStation\GREOA - Equipe\RESSOURCES\Logotheque\GREOVA-2016\pcdr\aywaille o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16" y="5876228"/>
            <a:ext cx="1171924" cy="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64692"/>
            <a:ext cx="864096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lèche droite 1"/>
          <p:cNvSpPr/>
          <p:nvPr/>
        </p:nvSpPr>
        <p:spPr>
          <a:xfrm>
            <a:off x="3901680" y="5013176"/>
            <a:ext cx="432048" cy="2880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527097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aywail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16707477" cy="69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31640" y="-104061"/>
            <a:ext cx="6624736" cy="5878532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BE" sz="2400" dirty="0">
              <a:latin typeface="Adobe Caslon Pro Bold" pitchFamily="18" charset="0"/>
            </a:endParaRPr>
          </a:p>
          <a:p>
            <a:pPr algn="ctr"/>
            <a:r>
              <a:rPr lang="fr-BE" sz="2800" dirty="0">
                <a:latin typeface="Adobe Caslon Pro Bold" pitchFamily="18" charset="0"/>
              </a:rPr>
              <a:t>Contact</a:t>
            </a:r>
          </a:p>
          <a:p>
            <a:pPr algn="ctr"/>
            <a:endParaRPr lang="fr-BE" sz="2800" dirty="0">
              <a:latin typeface="Adobe Caslon Pro Bold" pitchFamily="18" charset="0"/>
            </a:endParaRPr>
          </a:p>
          <a:p>
            <a:pPr marL="68580" indent="0">
              <a:buNone/>
            </a:pPr>
            <a:r>
              <a:rPr lang="fr-BE" sz="2000" b="1" dirty="0">
                <a:solidFill>
                  <a:schemeClr val="accent1"/>
                </a:solidFill>
                <a:latin typeface="Adobe Caslon Pro" pitchFamily="18" charset="0"/>
              </a:rPr>
              <a:t>GREOVA</a:t>
            </a:r>
          </a:p>
          <a:p>
            <a:pPr marL="68580" indent="0">
              <a:buNone/>
            </a:pPr>
            <a:r>
              <a:rPr lang="fr-BE" sz="2000" dirty="0">
                <a:latin typeface="Adobe Caslon Pro" pitchFamily="18" charset="0"/>
              </a:rPr>
              <a:t>Agents de développement: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000" i="1" dirty="0">
                <a:latin typeface="Adobe Caslon Pro" pitchFamily="18" charset="0"/>
              </a:rPr>
              <a:t>Alix Evrard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000" i="1" dirty="0">
                <a:latin typeface="Adobe Caslon Pro" pitchFamily="18" charset="0"/>
              </a:rPr>
              <a:t>Isabelle </a:t>
            </a:r>
            <a:r>
              <a:rPr lang="fr-BE" sz="2000" i="1" dirty="0" err="1">
                <a:latin typeface="Adobe Caslon Pro" pitchFamily="18" charset="0"/>
              </a:rPr>
              <a:t>Dalimier</a:t>
            </a:r>
            <a:endParaRPr lang="fr-BE" sz="2000" i="1" dirty="0">
              <a:latin typeface="Adobe Caslon Pro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000" i="1" dirty="0">
                <a:latin typeface="Adobe Caslon Pro" pitchFamily="18" charset="0"/>
              </a:rPr>
              <a:t>Maud </a:t>
            </a:r>
            <a:r>
              <a:rPr lang="fr-BE" sz="2000" i="1" dirty="0" err="1">
                <a:latin typeface="Adobe Caslon Pro" pitchFamily="18" charset="0"/>
              </a:rPr>
              <a:t>Lacasse</a:t>
            </a:r>
            <a:endParaRPr lang="fr-BE" sz="2000" i="1" dirty="0">
              <a:latin typeface="Adobe Caslon Pro" pitchFamily="18" charset="0"/>
            </a:endParaRPr>
          </a:p>
          <a:p>
            <a:pPr marL="68580" indent="0">
              <a:buNone/>
            </a:pPr>
            <a:endParaRPr lang="fr-BE" sz="2800" dirty="0"/>
          </a:p>
          <a:p>
            <a:pPr>
              <a:buNone/>
              <a:defRPr/>
            </a:pPr>
            <a:r>
              <a:rPr lang="fr-BE" dirty="0">
                <a:latin typeface="Adobe Caslon Pro" pitchFamily="18" charset="0"/>
              </a:rPr>
              <a:t>Place de Chézy 1- 4920 Harzé</a:t>
            </a:r>
          </a:p>
          <a:p>
            <a:pPr>
              <a:buNone/>
              <a:defRPr/>
            </a:pPr>
            <a:r>
              <a:rPr lang="fr-BE" dirty="0">
                <a:latin typeface="Adobe Caslon Pro" pitchFamily="18" charset="0"/>
              </a:rPr>
              <a:t>Tél. : 04 384 67 88</a:t>
            </a:r>
          </a:p>
          <a:p>
            <a:pPr>
              <a:buNone/>
              <a:defRPr/>
            </a:pPr>
            <a:r>
              <a:rPr lang="fr-BE" dirty="0">
                <a:latin typeface="Adobe Caslon Pro" pitchFamily="18" charset="0"/>
              </a:rPr>
              <a:t>Fax : 04 384 74 37</a:t>
            </a:r>
          </a:p>
          <a:p>
            <a:pPr>
              <a:buNone/>
              <a:defRPr/>
            </a:pPr>
            <a:r>
              <a:rPr lang="fr-BE" i="1" u="sng" dirty="0">
                <a:latin typeface="Adobe Caslon Pro" pitchFamily="18" charset="0"/>
              </a:rPr>
              <a:t>pcdr@greova.be</a:t>
            </a:r>
          </a:p>
          <a:p>
            <a:pPr>
              <a:buNone/>
              <a:defRPr/>
            </a:pPr>
            <a:r>
              <a:rPr lang="fr-BE" i="1" dirty="0">
                <a:latin typeface="Adobe Caslon Pro" pitchFamily="18" charset="0"/>
                <a:hlinkClick r:id="rId4"/>
              </a:rPr>
              <a:t>www.pcdr.be</a:t>
            </a:r>
            <a:endParaRPr lang="fr-BE" i="1" dirty="0">
              <a:latin typeface="Adobe Caslon Pro" pitchFamily="18" charset="0"/>
            </a:endParaRPr>
          </a:p>
          <a:p>
            <a:pPr>
              <a:buNone/>
              <a:defRPr/>
            </a:pPr>
            <a:endParaRPr lang="fr-BE" i="1" dirty="0">
              <a:latin typeface="Adobe Caslon Pro" pitchFamily="18" charset="0"/>
            </a:endParaRPr>
          </a:p>
          <a:p>
            <a:pPr>
              <a:buNone/>
              <a:defRPr/>
            </a:pPr>
            <a:r>
              <a:rPr lang="fr-BE" sz="2800" i="1" dirty="0"/>
              <a:t>      </a:t>
            </a:r>
            <a:r>
              <a:rPr lang="fr-BE" sz="2000" i="1" dirty="0">
                <a:latin typeface="Adobe Caslon Pro" pitchFamily="18" charset="0"/>
              </a:rPr>
              <a:t>PCDR – Ourthe Vesdre Amblève</a:t>
            </a:r>
          </a:p>
          <a:p>
            <a:pPr marL="285750" indent="-285750">
              <a:buFont typeface="Wingdings" pitchFamily="2" charset="2"/>
              <a:buChar char="ü"/>
            </a:pPr>
            <a:endParaRPr lang="fr-BE" sz="1600" dirty="0">
              <a:latin typeface="Adobe Caslon Pro" pitchFamily="18" charset="0"/>
            </a:endParaRPr>
          </a:p>
          <a:p>
            <a:endParaRPr lang="fr-BE" sz="1600" dirty="0">
              <a:latin typeface="Adobe Caslon Pro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6238"/>
            <a:ext cx="32369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\\DiskStation\GREOA - Equipe\RESSOURCES\Logotheque\GREOVA-2016\pcdr\aywaille od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16" y="5876228"/>
            <a:ext cx="1171924" cy="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64692"/>
            <a:ext cx="864096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PCDR\AppData\Local\Microsoft\Windows\Temporary Internet Files\Content.IE5\6KERVU3Q\1200px-F_icon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937" y="4797152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38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aywail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16707477" cy="69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83568" y="-104062"/>
            <a:ext cx="7632848" cy="6401753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44500" algn="ctr">
              <a:lnSpc>
                <a:spcPct val="150000"/>
              </a:lnSpc>
            </a:pPr>
            <a:endParaRPr lang="fr-BE" sz="1200" b="1" dirty="0">
              <a:latin typeface="Adobe Caslon Pro" pitchFamily="18" charset="0"/>
            </a:endParaRPr>
          </a:p>
          <a:p>
            <a:pPr marL="444500" algn="ctr">
              <a:lnSpc>
                <a:spcPct val="150000"/>
              </a:lnSpc>
            </a:pPr>
            <a:r>
              <a:rPr lang="fr-BE" sz="3200" b="1" dirty="0">
                <a:latin typeface="Adobe Caslon Pro" pitchFamily="18" charset="0"/>
              </a:rPr>
              <a:t>Rôles et missions</a:t>
            </a:r>
          </a:p>
          <a:p>
            <a:pPr marL="444500" algn="ctr">
              <a:lnSpc>
                <a:spcPct val="150000"/>
              </a:lnSpc>
            </a:pPr>
            <a:endParaRPr lang="fr-BE" sz="3200" b="1" dirty="0">
              <a:latin typeface="Adobe Caslon Pro" pitchFamily="18" charset="0"/>
            </a:endParaRPr>
          </a:p>
          <a:p>
            <a:pPr marL="444500" algn="ctr">
              <a:lnSpc>
                <a:spcPct val="150000"/>
              </a:lnSpc>
            </a:pPr>
            <a:endParaRPr lang="fr-BE" sz="3200" b="1" dirty="0">
              <a:latin typeface="Adobe Caslon Pro" pitchFamily="18" charset="0"/>
            </a:endParaRPr>
          </a:p>
          <a:p>
            <a:pPr marL="444500" algn="ctr">
              <a:lnSpc>
                <a:spcPct val="150000"/>
              </a:lnSpc>
            </a:pPr>
            <a:endParaRPr lang="fr-BE" sz="3200" b="1" dirty="0">
              <a:latin typeface="Adobe Caslon Pro" pitchFamily="18" charset="0"/>
            </a:endParaRPr>
          </a:p>
          <a:p>
            <a:pPr marL="444500" algn="ctr">
              <a:lnSpc>
                <a:spcPct val="150000"/>
              </a:lnSpc>
            </a:pPr>
            <a:endParaRPr lang="fr-BE" sz="3200" b="1" dirty="0">
              <a:latin typeface="Adobe Caslon Pro" pitchFamily="18" charset="0"/>
            </a:endParaRPr>
          </a:p>
          <a:p>
            <a:pPr algn="ctr"/>
            <a:endParaRPr lang="fr-BE" sz="2800" dirty="0">
              <a:latin typeface="Adobe Caslon Pro" pitchFamily="18" charset="0"/>
            </a:endParaRPr>
          </a:p>
          <a:p>
            <a:pPr algn="ctr"/>
            <a:endParaRPr lang="fr-BE" sz="2800" dirty="0">
              <a:latin typeface="Adobe Caslon Pro" pitchFamily="18" charset="0"/>
            </a:endParaRPr>
          </a:p>
          <a:p>
            <a:pPr algn="ctr"/>
            <a:endParaRPr lang="fr-BE" sz="2800" dirty="0">
              <a:latin typeface="Adobe Caslon Pro" pitchFamily="18" charset="0"/>
            </a:endParaRPr>
          </a:p>
          <a:p>
            <a:pPr algn="ctr"/>
            <a:endParaRPr lang="fr-BE" sz="2800" dirty="0">
              <a:latin typeface="Adobe Caslon Pro" pitchFamily="18" charset="0"/>
            </a:endParaRPr>
          </a:p>
          <a:p>
            <a:pPr algn="ctr"/>
            <a:endParaRPr lang="fr-BE" sz="2800" dirty="0">
              <a:latin typeface="Adobe Caslon Pro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6238"/>
            <a:ext cx="32369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\\DiskStation\GREOA - Equipe\RESSOURCES\Logotheque\GREOVA-2016\pcdr\aywaille o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16" y="5876228"/>
            <a:ext cx="1171924" cy="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/>
          <p:cNvSpPr/>
          <p:nvPr/>
        </p:nvSpPr>
        <p:spPr>
          <a:xfrm>
            <a:off x="1115616" y="1196752"/>
            <a:ext cx="1656184" cy="7200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llipse 6"/>
          <p:cNvSpPr/>
          <p:nvPr/>
        </p:nvSpPr>
        <p:spPr>
          <a:xfrm>
            <a:off x="3779912" y="1196752"/>
            <a:ext cx="1656184" cy="7200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Ellipse 7"/>
          <p:cNvSpPr/>
          <p:nvPr/>
        </p:nvSpPr>
        <p:spPr>
          <a:xfrm>
            <a:off x="6300192" y="1196752"/>
            <a:ext cx="1656184" cy="7200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1331640" y="1434262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chemeClr val="bg1"/>
                </a:solidFill>
                <a:latin typeface="Adobe Caslon Pro Bold" pitchFamily="18" charset="0"/>
              </a:rPr>
              <a:t>ANALYSES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779912" y="1434262"/>
            <a:ext cx="1620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chemeClr val="bg1"/>
                </a:solidFill>
                <a:latin typeface="Adobe Caslon Pro Bold" pitchFamily="18" charset="0"/>
              </a:rPr>
              <a:t>PROMOTION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499592" y="143426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chemeClr val="bg1"/>
                </a:solidFill>
                <a:latin typeface="Adobe Caslon Pro Bold" pitchFamily="18" charset="0"/>
              </a:rPr>
              <a:t>LOBBYING</a:t>
            </a:r>
          </a:p>
        </p:txBody>
      </p:sp>
      <p:sp>
        <p:nvSpPr>
          <p:cNvPr id="12" name="Flèche vers le bas 11"/>
          <p:cNvSpPr/>
          <p:nvPr/>
        </p:nvSpPr>
        <p:spPr>
          <a:xfrm>
            <a:off x="1691680" y="1988840"/>
            <a:ext cx="468052" cy="57606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Flèche vers le bas 12"/>
          <p:cNvSpPr/>
          <p:nvPr/>
        </p:nvSpPr>
        <p:spPr>
          <a:xfrm>
            <a:off x="4355976" y="1988840"/>
            <a:ext cx="468052" cy="57606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Flèche vers le bas 13"/>
          <p:cNvSpPr/>
          <p:nvPr/>
        </p:nvSpPr>
        <p:spPr>
          <a:xfrm>
            <a:off x="6985646" y="1988840"/>
            <a:ext cx="468052" cy="57606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ZoneTexte 14"/>
          <p:cNvSpPr txBox="1"/>
          <p:nvPr/>
        </p:nvSpPr>
        <p:spPr>
          <a:xfrm>
            <a:off x="971600" y="2636911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b="1" dirty="0">
                <a:latin typeface="Adobe Caslon Pro Bold" pitchFamily="18" charset="0"/>
              </a:rPr>
              <a:t>Tourisme</a:t>
            </a:r>
          </a:p>
          <a:p>
            <a:pPr algn="ctr"/>
            <a:r>
              <a:rPr lang="fr-BE" sz="1200" b="1" dirty="0">
                <a:latin typeface="Adobe Caslon Pro Bold" pitchFamily="18" charset="0"/>
              </a:rPr>
              <a:t>Environnement</a:t>
            </a:r>
          </a:p>
          <a:p>
            <a:pPr algn="ctr"/>
            <a:r>
              <a:rPr lang="fr-BE" sz="1200" b="1" dirty="0">
                <a:latin typeface="Adobe Caslon Pro Bold" pitchFamily="18" charset="0"/>
              </a:rPr>
              <a:t>Mobilité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608893" y="263691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b="1" dirty="0">
                <a:latin typeface="Adobe Caslon Pro Bold" pitchFamily="18" charset="0"/>
              </a:rPr>
              <a:t>Economie</a:t>
            </a:r>
          </a:p>
          <a:p>
            <a:pPr algn="ctr"/>
            <a:r>
              <a:rPr lang="fr-BE" sz="1200" b="1" dirty="0">
                <a:latin typeface="Adobe Caslon Pro Bold" pitchFamily="18" charset="0"/>
              </a:rPr>
              <a:t>Culture</a:t>
            </a:r>
          </a:p>
          <a:p>
            <a:pPr algn="ctr"/>
            <a:r>
              <a:rPr lang="fr-BE" sz="1200" b="1" dirty="0">
                <a:latin typeface="Adobe Caslon Pro Bold" pitchFamily="18" charset="0"/>
              </a:rPr>
              <a:t>Social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273189" y="2636909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b="1" dirty="0">
                <a:latin typeface="Adobe Caslon Pro Bold" pitchFamily="18" charset="0"/>
              </a:rPr>
              <a:t>Région</a:t>
            </a:r>
          </a:p>
          <a:p>
            <a:pPr algn="ctr"/>
            <a:r>
              <a:rPr lang="fr-BE" sz="1200" b="1" dirty="0">
                <a:latin typeface="Adobe Caslon Pro Bold" pitchFamily="18" charset="0"/>
              </a:rPr>
              <a:t>Province</a:t>
            </a:r>
          </a:p>
          <a:p>
            <a:pPr algn="ctr"/>
            <a:r>
              <a:rPr lang="fr-BE" sz="1200" b="1" dirty="0">
                <a:latin typeface="Adobe Caslon Pro Bold" pitchFamily="18" charset="0"/>
              </a:rPr>
              <a:t>Europe</a:t>
            </a:r>
          </a:p>
        </p:txBody>
      </p:sp>
      <p:sp>
        <p:nvSpPr>
          <p:cNvPr id="18" name="Flèche vers le bas 17"/>
          <p:cNvSpPr/>
          <p:nvPr/>
        </p:nvSpPr>
        <p:spPr>
          <a:xfrm>
            <a:off x="1709682" y="3356992"/>
            <a:ext cx="468052" cy="57606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Flèche vers le bas 18"/>
          <p:cNvSpPr/>
          <p:nvPr/>
        </p:nvSpPr>
        <p:spPr>
          <a:xfrm>
            <a:off x="4373978" y="3356992"/>
            <a:ext cx="468052" cy="57606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Flèche vers le bas 19"/>
          <p:cNvSpPr/>
          <p:nvPr/>
        </p:nvSpPr>
        <p:spPr>
          <a:xfrm>
            <a:off x="6985646" y="3356992"/>
            <a:ext cx="468052" cy="57606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ZoneTexte 20"/>
          <p:cNvSpPr txBox="1"/>
          <p:nvPr/>
        </p:nvSpPr>
        <p:spPr>
          <a:xfrm>
            <a:off x="998603" y="4005064"/>
            <a:ext cx="19442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100" b="1" dirty="0">
                <a:latin typeface="Adobe Caslon Pro Bold" pitchFamily="18" charset="0"/>
              </a:rPr>
              <a:t>PCDR – PCDN</a:t>
            </a:r>
          </a:p>
          <a:p>
            <a:pPr algn="ctr"/>
            <a:r>
              <a:rPr lang="fr-BE" sz="1100" b="1" dirty="0">
                <a:latin typeface="Adobe Caslon Pro Bold" pitchFamily="18" charset="0"/>
              </a:rPr>
              <a:t>RAVeL – Covoit’stop</a:t>
            </a:r>
          </a:p>
          <a:p>
            <a:pPr algn="ctr"/>
            <a:r>
              <a:rPr lang="fr-BE" sz="1100" b="1" dirty="0">
                <a:latin typeface="Adobe Caslon Pro Bold" pitchFamily="18" charset="0"/>
              </a:rPr>
              <a:t>Gestion des déchets, …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653898" y="3955703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100" b="1" dirty="0">
                <a:latin typeface="Adobe Caslon Pro Bold" pitchFamily="18" charset="0"/>
              </a:rPr>
              <a:t>Tourisme, productions du terroir, entreprises (</a:t>
            </a:r>
            <a:r>
              <a:rPr lang="fr-BE" sz="1100" b="1" dirty="0" err="1">
                <a:latin typeface="Adobe Caslon Pro Bold" pitchFamily="18" charset="0"/>
              </a:rPr>
              <a:t>TeTRRA</a:t>
            </a:r>
            <a:r>
              <a:rPr lang="fr-BE" sz="1100" b="1" dirty="0">
                <a:latin typeface="Adobe Caslon Pro Bold" pitchFamily="18" charset="0"/>
              </a:rPr>
              <a:t>, INTERREG), logement (AIS, APIC,…)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228184" y="3933056"/>
            <a:ext cx="19442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100" b="1" dirty="0">
                <a:latin typeface="Adobe Caslon Pro Bold" pitchFamily="18" charset="0"/>
              </a:rPr>
              <a:t>Défense des intérêts d’une communauté de communes en périphérie de Liège</a:t>
            </a:r>
            <a:endParaRPr lang="fr-BE" sz="1050" b="1" dirty="0">
              <a:latin typeface="Adobe Caslon Pro Bold" pitchFamily="18" charset="0"/>
            </a:endParaRPr>
          </a:p>
        </p:txBody>
      </p:sp>
      <p:sp>
        <p:nvSpPr>
          <p:cNvPr id="24" name="Double flèche horizontale 23"/>
          <p:cNvSpPr/>
          <p:nvPr/>
        </p:nvSpPr>
        <p:spPr>
          <a:xfrm>
            <a:off x="3059832" y="2834497"/>
            <a:ext cx="432048" cy="252902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solidFill>
                  <a:schemeClr val="tx2">
                    <a:lumMod val="50000"/>
                  </a:schemeClr>
                </a:solidFill>
              </a:ln>
            </a:endParaRPr>
          </a:p>
        </p:txBody>
      </p:sp>
      <p:sp>
        <p:nvSpPr>
          <p:cNvPr id="25" name="Double flèche horizontale 24"/>
          <p:cNvSpPr/>
          <p:nvPr/>
        </p:nvSpPr>
        <p:spPr>
          <a:xfrm>
            <a:off x="5676422" y="2834497"/>
            <a:ext cx="432048" cy="252902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solidFill>
                  <a:schemeClr val="tx2">
                    <a:lumMod val="50000"/>
                  </a:schemeClr>
                </a:solidFill>
              </a:ln>
            </a:endParaRPr>
          </a:p>
        </p:txBody>
      </p:sp>
      <p:sp>
        <p:nvSpPr>
          <p:cNvPr id="26" name="Double flèche horizontale 25"/>
          <p:cNvSpPr/>
          <p:nvPr/>
        </p:nvSpPr>
        <p:spPr>
          <a:xfrm>
            <a:off x="3059832" y="4178695"/>
            <a:ext cx="432048" cy="252902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solidFill>
                  <a:schemeClr val="tx2">
                    <a:lumMod val="50000"/>
                  </a:schemeClr>
                </a:solidFill>
              </a:ln>
            </a:endParaRPr>
          </a:p>
        </p:txBody>
      </p:sp>
      <p:sp>
        <p:nvSpPr>
          <p:cNvPr id="27" name="Double flèche horizontale 26"/>
          <p:cNvSpPr/>
          <p:nvPr/>
        </p:nvSpPr>
        <p:spPr>
          <a:xfrm>
            <a:off x="5676422" y="4213972"/>
            <a:ext cx="432048" cy="252902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solidFill>
                  <a:schemeClr val="tx2">
                    <a:lumMod val="50000"/>
                  </a:schemeClr>
                </a:solidFill>
              </a:ln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39553" y="4931876"/>
            <a:ext cx="7992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fr-BE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BE" b="1" dirty="0">
                <a:solidFill>
                  <a:schemeClr val="accent3">
                    <a:lumMod val="50000"/>
                  </a:schemeClr>
                </a:solidFill>
                <a:latin typeface="Adobe Caslon Pro Bold" pitchFamily="18" charset="0"/>
              </a:rPr>
              <a:t>Une équipe pluridisciplinaire et des outils au service du développement local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5868144" y="5229200"/>
            <a:ext cx="3168352" cy="1384995"/>
          </a:xfrm>
          <a:prstGeom prst="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BE" sz="1200" dirty="0">
                <a:latin typeface="Adobe Caslon Pro Bold" pitchFamily="18" charset="0"/>
              </a:rPr>
              <a:t>Bureau d’études</a:t>
            </a:r>
          </a:p>
          <a:p>
            <a:pPr marL="171450" indent="-171450">
              <a:buFontTx/>
              <a:buChar char="-"/>
            </a:pPr>
            <a:r>
              <a:rPr lang="fr-BE" sz="1200" dirty="0">
                <a:latin typeface="Adobe Caslon Pro Bold" pitchFamily="18" charset="0"/>
              </a:rPr>
              <a:t>Promotion du tourisme (Maison du Tourisme F/NL/D/ GB</a:t>
            </a:r>
          </a:p>
          <a:p>
            <a:pPr marL="171450" indent="-171450">
              <a:buFontTx/>
              <a:buChar char="-"/>
            </a:pPr>
            <a:r>
              <a:rPr lang="fr-BE" sz="1200" dirty="0">
                <a:latin typeface="Adobe Caslon Pro Bold" pitchFamily="18" charset="0"/>
              </a:rPr>
              <a:t>Accompagnement de communes (PCDR)</a:t>
            </a:r>
          </a:p>
          <a:p>
            <a:pPr marL="171450" indent="-171450">
              <a:buFontTx/>
              <a:buChar char="-"/>
            </a:pPr>
            <a:r>
              <a:rPr lang="fr-BE" sz="1200" dirty="0">
                <a:latin typeface="Adobe Caslon Pro Bold" pitchFamily="18" charset="0"/>
              </a:rPr>
              <a:t>Infographie</a:t>
            </a:r>
          </a:p>
          <a:p>
            <a:pPr marL="171450" indent="-171450">
              <a:buFontTx/>
              <a:buChar char="-"/>
            </a:pPr>
            <a:r>
              <a:rPr lang="fr-BE" sz="1200" dirty="0">
                <a:latin typeface="Adobe Caslon Pro Bold" pitchFamily="18" charset="0"/>
              </a:rPr>
              <a:t>Cartographie (SIG)</a:t>
            </a:r>
          </a:p>
          <a:p>
            <a:pPr marL="171450" indent="-171450">
              <a:buFontTx/>
              <a:buChar char="-"/>
            </a:pPr>
            <a:r>
              <a:rPr lang="fr-BE" sz="1200" dirty="0">
                <a:latin typeface="Adobe Caslon Pro Bold" pitchFamily="18" charset="0"/>
              </a:rPr>
              <a:t>…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64692"/>
            <a:ext cx="864096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501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aywail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16707477" cy="69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31640" y="-104061"/>
            <a:ext cx="6552728" cy="5078313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marL="685800" indent="-241300" algn="ctr">
              <a:lnSpc>
                <a:spcPct val="150000"/>
              </a:lnSpc>
              <a:buBlip>
                <a:blip r:embed="rId4"/>
              </a:buBlip>
            </a:pPr>
            <a:r>
              <a:rPr lang="fr-BE" sz="3200" b="1" dirty="0">
                <a:latin typeface="Adobe Caslon Pro" pitchFamily="18" charset="0"/>
              </a:rPr>
              <a:t>Opération de Développement Rural (ODR)</a:t>
            </a:r>
            <a:endParaRPr lang="fr-BE" sz="2800" dirty="0">
              <a:latin typeface="Adobe Caslon Pro" pitchFamily="18" charset="0"/>
            </a:endParaRPr>
          </a:p>
          <a:p>
            <a:pPr algn="ctr"/>
            <a:endParaRPr lang="fr-BE" sz="2800" dirty="0">
              <a:latin typeface="Adobe Caslon Pro" pitchFamily="18" charset="0"/>
            </a:endParaRPr>
          </a:p>
          <a:p>
            <a:pPr algn="ctr"/>
            <a:endParaRPr lang="fr-BE" sz="2800" dirty="0">
              <a:latin typeface="Adobe Caslon Pro" pitchFamily="18" charset="0"/>
            </a:endParaRPr>
          </a:p>
          <a:p>
            <a:pPr algn="ctr"/>
            <a:endParaRPr lang="fr-BE" sz="2800" dirty="0">
              <a:latin typeface="Adobe Caslon Pro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6238"/>
            <a:ext cx="32369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\\DiskStation\GREOA - Equipe\RESSOURCES\Logotheque\GREOVA-2016\pcdr\aywaille od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16" y="5876228"/>
            <a:ext cx="1171924" cy="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64692"/>
            <a:ext cx="864096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53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aywail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16707477" cy="69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31640" y="-104061"/>
            <a:ext cx="6480720" cy="5509200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r>
              <a:rPr lang="fr-BE" sz="3600" b="1" dirty="0">
                <a:latin typeface="Adobe Caslon Pro" pitchFamily="18" charset="0"/>
              </a:rPr>
              <a:t>ODR</a:t>
            </a: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2800" dirty="0">
              <a:latin typeface="Adobe Caslon Pro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6238"/>
            <a:ext cx="32369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\\DiskStation\GREOA - Equipe\RESSOURCES\Logotheque\GREOVA-2016\pcdr\aywaille o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16" y="5876228"/>
            <a:ext cx="1171924" cy="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06554" y="2474236"/>
            <a:ext cx="1356254" cy="21090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3527884" y="2881925"/>
            <a:ext cx="3996445" cy="57780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3527884" y="4016173"/>
            <a:ext cx="3996445" cy="56715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3527884" y="1484784"/>
            <a:ext cx="1800200" cy="8640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>
            <a:off x="5544109" y="1484784"/>
            <a:ext cx="1980220" cy="8640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/>
        </p:nvSpPr>
        <p:spPr>
          <a:xfrm>
            <a:off x="1706555" y="1484784"/>
            <a:ext cx="1356254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ZoneTexte 11"/>
          <p:cNvSpPr txBox="1"/>
          <p:nvPr/>
        </p:nvSpPr>
        <p:spPr>
          <a:xfrm>
            <a:off x="3564665" y="1576167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dirty="0">
                <a:latin typeface="Adobe Caslon Pro" pitchFamily="18" charset="0"/>
              </a:rPr>
              <a:t>Etude </a:t>
            </a:r>
          </a:p>
          <a:p>
            <a:pPr algn="ctr"/>
            <a:r>
              <a:rPr lang="fr-BE" sz="1200" dirty="0">
                <a:latin typeface="Adobe Caslon Pro" pitchFamily="18" charset="0"/>
              </a:rPr>
              <a:t>socio-économique</a:t>
            </a:r>
          </a:p>
          <a:p>
            <a:pPr algn="ctr"/>
            <a:r>
              <a:rPr lang="fr-BE" sz="1200" dirty="0">
                <a:latin typeface="Adobe Caslon Pro" pitchFamily="18" charset="0"/>
              </a:rPr>
              <a:t> </a:t>
            </a:r>
            <a:r>
              <a:rPr lang="fr-BE" sz="1000" dirty="0">
                <a:latin typeface="Adobe Caslon Pro" pitchFamily="18" charset="0"/>
              </a:rPr>
              <a:t>(auteur de programme)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472100" y="1576168"/>
            <a:ext cx="21242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dirty="0">
                <a:latin typeface="Adobe Caslon Pro" pitchFamily="18" charset="0"/>
              </a:rPr>
              <a:t>Consultation </a:t>
            </a:r>
          </a:p>
          <a:p>
            <a:pPr algn="ctr"/>
            <a:r>
              <a:rPr lang="fr-BE" sz="1200" dirty="0">
                <a:latin typeface="Adobe Caslon Pro" pitchFamily="18" charset="0"/>
              </a:rPr>
              <a:t>citoyenne </a:t>
            </a:r>
          </a:p>
          <a:p>
            <a:pPr algn="ctr"/>
            <a:r>
              <a:rPr lang="fr-BE" sz="1000" dirty="0">
                <a:latin typeface="Adobe Caslon Pro" pitchFamily="18" charset="0"/>
              </a:rPr>
              <a:t>(organisme accompagnateur</a:t>
            </a:r>
            <a:r>
              <a:rPr lang="fr-BE" sz="1000" dirty="0"/>
              <a:t>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210271" y="2996952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dirty="0">
                <a:solidFill>
                  <a:schemeClr val="bg1"/>
                </a:solidFill>
                <a:latin typeface="Adobe Caslon Pro" pitchFamily="18" charset="0"/>
              </a:rPr>
              <a:t>Défis et objectifs de développement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657566" y="4068919"/>
            <a:ext cx="383217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200" dirty="0">
                <a:solidFill>
                  <a:schemeClr val="bg1"/>
                </a:solidFill>
                <a:latin typeface="Adobe Caslon Pro" pitchFamily="18" charset="0"/>
              </a:rPr>
              <a:t>Fiches projets</a:t>
            </a:r>
          </a:p>
          <a:p>
            <a:pPr algn="ctr"/>
            <a:r>
              <a:rPr lang="fr-BE" sz="1200" dirty="0">
                <a:solidFill>
                  <a:schemeClr val="bg1"/>
                </a:solidFill>
                <a:latin typeface="Adobe Caslon Pro" pitchFamily="18" charset="0"/>
              </a:rPr>
              <a:t>Programme d’actions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639677" y="3170827"/>
            <a:ext cx="143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dirty="0">
                <a:solidFill>
                  <a:schemeClr val="bg1"/>
                </a:solidFill>
                <a:latin typeface="Adobe Caslon Pro Bold" pitchFamily="18" charset="0"/>
              </a:rPr>
              <a:t>Stratégie de développement pour 10 ans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838366" y="1653110"/>
            <a:ext cx="1073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dirty="0">
                <a:solidFill>
                  <a:schemeClr val="bg1"/>
                </a:solidFill>
                <a:latin typeface="Adobe Caslon Pro Bold" pitchFamily="18" charset="0"/>
              </a:rPr>
              <a:t>Analyse des besoins</a:t>
            </a:r>
          </a:p>
        </p:txBody>
      </p:sp>
      <p:sp>
        <p:nvSpPr>
          <p:cNvPr id="18" name="Double flèche verticale 17"/>
          <p:cNvSpPr/>
          <p:nvPr/>
        </p:nvSpPr>
        <p:spPr>
          <a:xfrm>
            <a:off x="5312127" y="3476983"/>
            <a:ext cx="288032" cy="514938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Flèche vers le bas 18"/>
          <p:cNvSpPr/>
          <p:nvPr/>
        </p:nvSpPr>
        <p:spPr>
          <a:xfrm>
            <a:off x="5240119" y="2371273"/>
            <a:ext cx="360040" cy="51065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64692"/>
            <a:ext cx="864096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387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aywail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16707477" cy="69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31640" y="-104062"/>
            <a:ext cx="6768752" cy="6063198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2800" dirty="0">
              <a:latin typeface="Adobe Caslon Pro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6238"/>
            <a:ext cx="32369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\\DiskStation\GREOA - Equipe\RESSOURCES\Logotheque\GREOVA-2016\pcdr\aywaille o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16" y="5876228"/>
            <a:ext cx="1171924" cy="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278827" y="375891"/>
            <a:ext cx="663789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fr-BE" altLang="fr-FR" sz="2600" dirty="0">
                <a:latin typeface="Adobe Caslon Pro Bold" pitchFamily="18" charset="0"/>
              </a:rPr>
              <a:t>Dans une optique de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fr-BE" altLang="fr-FR" sz="2600" dirty="0">
                <a:latin typeface="Adobe Caslon Pro Bold" pitchFamily="18" charset="0"/>
              </a:rPr>
              <a:t>développement durable</a:t>
            </a:r>
          </a:p>
        </p:txBody>
      </p:sp>
      <p:sp>
        <p:nvSpPr>
          <p:cNvPr id="7" name="Rectangle 6"/>
          <p:cNvSpPr/>
          <p:nvPr/>
        </p:nvSpPr>
        <p:spPr>
          <a:xfrm>
            <a:off x="1383114" y="4581128"/>
            <a:ext cx="72199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buClr>
                <a:schemeClr val="tx2">
                  <a:lumMod val="75000"/>
                </a:schemeClr>
              </a:buClr>
              <a:defRPr/>
            </a:pPr>
            <a:r>
              <a:rPr lang="fr-FR" sz="1600" b="1" i="1" dirty="0">
                <a:latin typeface="Adobe Caslon Pro" pitchFamily="18" charset="0"/>
              </a:rPr>
              <a:t>Le développement durable c’est répondre aux besoins du présent sans</a:t>
            </a:r>
          </a:p>
          <a:p>
            <a:pPr marL="609600" indent="-609600" algn="just">
              <a:buClr>
                <a:schemeClr val="tx2">
                  <a:lumMod val="75000"/>
                </a:schemeClr>
              </a:buClr>
              <a:defRPr/>
            </a:pPr>
            <a:r>
              <a:rPr lang="fr-FR" sz="1600" b="1" i="1" dirty="0">
                <a:latin typeface="Adobe Caslon Pro" pitchFamily="18" charset="0"/>
              </a:rPr>
              <a:t>compromettre la capacité des générations futures de répondre aux leurs </a:t>
            </a:r>
          </a:p>
          <a:p>
            <a:pPr marL="609600" indent="-609600" algn="just">
              <a:buClr>
                <a:schemeClr val="tx2">
                  <a:lumMod val="75000"/>
                </a:schemeClr>
              </a:buClr>
              <a:defRPr/>
            </a:pPr>
            <a:r>
              <a:rPr lang="fr-FR" sz="1600" b="1" dirty="0">
                <a:latin typeface="Adobe Caslon Pro" pitchFamily="18" charset="0"/>
              </a:rPr>
              <a:t>(rapport Brundtland, 1987)</a:t>
            </a:r>
          </a:p>
        </p:txBody>
      </p:sp>
      <p:sp>
        <p:nvSpPr>
          <p:cNvPr id="8" name="Rectangle 7"/>
          <p:cNvSpPr/>
          <p:nvPr/>
        </p:nvSpPr>
        <p:spPr>
          <a:xfrm>
            <a:off x="1436442" y="5456257"/>
            <a:ext cx="7816078" cy="30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lnSpc>
                <a:spcPct val="80000"/>
              </a:lnSpc>
              <a:buClr>
                <a:schemeClr val="tx2">
                  <a:lumMod val="75000"/>
                </a:schemeClr>
              </a:buClr>
              <a:defRPr/>
            </a:pPr>
            <a:r>
              <a:rPr lang="fr-FR" sz="1600" b="1" i="1" dirty="0">
                <a:latin typeface="Adobe Caslon Pro" pitchFamily="18" charset="0"/>
              </a:rPr>
              <a:t>Agir local, penser global</a:t>
            </a:r>
            <a:endParaRPr lang="fr-FR" sz="1600" b="1" dirty="0">
              <a:latin typeface="Adobe Caslon Pro" pitchFamily="18" charset="0"/>
            </a:endParaRPr>
          </a:p>
        </p:txBody>
      </p:sp>
      <p:pic>
        <p:nvPicPr>
          <p:cNvPr id="9" name="Imag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962" y="1484784"/>
            <a:ext cx="5470108" cy="29799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à coins arrondis 1"/>
          <p:cNvSpPr/>
          <p:nvPr/>
        </p:nvSpPr>
        <p:spPr>
          <a:xfrm>
            <a:off x="5364088" y="3284984"/>
            <a:ext cx="72008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64692"/>
            <a:ext cx="864096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57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aywail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16707477" cy="69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31640" y="-104061"/>
            <a:ext cx="6480720" cy="5078313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algn="ctr"/>
            <a:endParaRPr lang="fr-BE" sz="3600" b="1" dirty="0">
              <a:latin typeface="Adobe Caslon Pro" pitchFamily="18" charset="0"/>
            </a:endParaRPr>
          </a:p>
          <a:p>
            <a:pPr marL="685800" indent="-241300" algn="ctr">
              <a:lnSpc>
                <a:spcPct val="150000"/>
              </a:lnSpc>
              <a:buBlip>
                <a:blip r:embed="rId4"/>
              </a:buBlip>
            </a:pPr>
            <a:r>
              <a:rPr lang="fr-BE" sz="3200" b="1" dirty="0">
                <a:latin typeface="Adobe Caslon Pro" pitchFamily="18" charset="0"/>
              </a:rPr>
              <a:t>Programme Communal de Développement Rural (PCDR)</a:t>
            </a:r>
            <a:endParaRPr lang="fr-BE" sz="2800" dirty="0">
              <a:latin typeface="Adobe Caslon Pro" pitchFamily="18" charset="0"/>
            </a:endParaRPr>
          </a:p>
          <a:p>
            <a:pPr algn="ctr"/>
            <a:endParaRPr lang="fr-BE" sz="2800" dirty="0">
              <a:latin typeface="Adobe Caslon Pro" pitchFamily="18" charset="0"/>
            </a:endParaRPr>
          </a:p>
          <a:p>
            <a:pPr algn="ctr"/>
            <a:endParaRPr lang="fr-BE" sz="2800" dirty="0">
              <a:latin typeface="Adobe Caslon Pro" pitchFamily="18" charset="0"/>
            </a:endParaRPr>
          </a:p>
          <a:p>
            <a:pPr algn="ctr"/>
            <a:endParaRPr lang="fr-BE" sz="2800" dirty="0">
              <a:latin typeface="Adobe Caslon Pro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6238"/>
            <a:ext cx="32369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\\DiskStation\GREOA - Equipe\RESSOURCES\Logotheque\GREOVA-2016\pcdr\aywaille od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16" y="5876228"/>
            <a:ext cx="1171924" cy="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64692"/>
            <a:ext cx="864096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3625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1793</TotalTime>
  <Words>2393</Words>
  <Application>Microsoft Office PowerPoint</Application>
  <PresentationFormat>Affichage à l'écran (4:3)</PresentationFormat>
  <Paragraphs>773</Paragraphs>
  <Slides>41</Slides>
  <Notes>41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8" baseType="lpstr">
      <vt:lpstr>Adobe Caslon Pro</vt:lpstr>
      <vt:lpstr>Adobe Caslon Pro Bold</vt:lpstr>
      <vt:lpstr>Arial</vt:lpstr>
      <vt:lpstr>Calibri</vt:lpstr>
      <vt:lpstr>Courier New</vt:lpstr>
      <vt:lpstr>Wingdings</vt:lpstr>
      <vt:lpstr>Thème Office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PCDR</dc:creator>
  <cp:lastModifiedBy>Alix Evrard</cp:lastModifiedBy>
  <cp:revision>74</cp:revision>
  <dcterms:created xsi:type="dcterms:W3CDTF">2019-10-23T12:13:51Z</dcterms:created>
  <dcterms:modified xsi:type="dcterms:W3CDTF">2020-01-23T14:14:45Z</dcterms:modified>
</cp:coreProperties>
</file>