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127" d="100"/>
          <a:sy n="127" d="100"/>
        </p:scale>
        <p:origin x="-108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8DFF0833-898A-44D0-B832-A51704684374}" type="datetimeFigureOut">
              <a:rPr lang="fr-BE" smtClean="0"/>
              <a:pPr/>
              <a:t>6/10/2020</a:t>
            </a:fld>
            <a:endParaRPr lang="fr-BE"/>
          </a:p>
        </p:txBody>
      </p:sp>
      <p:sp>
        <p:nvSpPr>
          <p:cNvPr id="4" name="Espace réservé de l'image des diapositives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ACC4FF2F-18BC-453D-885C-051F8B0C28D4}" type="slidenum">
              <a:rPr lang="fr-BE" smtClean="0"/>
              <a:pPr/>
              <a:t>‹N°›</a:t>
            </a:fld>
            <a:endParaRPr lang="fr-BE"/>
          </a:p>
        </p:txBody>
      </p:sp>
    </p:spTree>
    <p:extLst>
      <p:ext uri="{BB962C8B-B14F-4D97-AF65-F5344CB8AC3E}">
        <p14:creationId xmlns:p14="http://schemas.microsoft.com/office/powerpoint/2010/main" val="1894484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ACC4FF2F-18BC-453D-885C-051F8B0C28D4}" type="slidenum">
              <a:rPr lang="fr-BE" smtClean="0"/>
              <a:pPr/>
              <a:t>13</a:t>
            </a:fld>
            <a:endParaRPr lang="fr-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D552960-45E7-43C4-9627-F8D78AA5C3BD}" type="datetimeFigureOut">
              <a:rPr lang="fr-BE" smtClean="0"/>
              <a:pPr/>
              <a:t>6/10/2020</a:t>
            </a:fld>
            <a:endParaRPr lang="fr-BE"/>
          </a:p>
        </p:txBody>
      </p:sp>
      <p:sp>
        <p:nvSpPr>
          <p:cNvPr id="5" name="Footer Placeholder 4"/>
          <p:cNvSpPr>
            <a:spLocks noGrp="1"/>
          </p:cNvSpPr>
          <p:nvPr>
            <p:ph type="ftr" sz="quarter" idx="11"/>
          </p:nvPr>
        </p:nvSpPr>
        <p:spPr/>
        <p:txBody>
          <a:bodyPr/>
          <a:lstStyle/>
          <a:p>
            <a:endParaRPr lang="fr-BE"/>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6DA97D9-B20D-46E5-B29F-99CD58182E96}" type="slidenum">
              <a:rPr lang="fr-BE" smtClean="0"/>
              <a:pPr/>
              <a:t>‹N°›</a:t>
            </a:fld>
            <a:endParaRPr lang="fr-BE"/>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D552960-45E7-43C4-9627-F8D78AA5C3BD}" type="datetimeFigureOut">
              <a:rPr lang="fr-BE" smtClean="0"/>
              <a:pPr/>
              <a:t>6/10/2020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D552960-45E7-43C4-9627-F8D78AA5C3BD}" type="datetimeFigureOut">
              <a:rPr lang="fr-BE" smtClean="0"/>
              <a:pPr/>
              <a:t>6/10/2020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0D552960-45E7-43C4-9627-F8D78AA5C3BD}" type="datetimeFigureOut">
              <a:rPr lang="fr-BE" smtClean="0"/>
              <a:pPr/>
              <a:t>6/10/2020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D552960-45E7-43C4-9627-F8D78AA5C3BD}" type="datetimeFigureOut">
              <a:rPr lang="fr-BE" smtClean="0"/>
              <a:pPr/>
              <a:t>6/10/2020</a:t>
            </a:fld>
            <a:endParaRPr lang="fr-BE"/>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D6DA97D9-B20D-46E5-B29F-99CD58182E96}" type="slidenum">
              <a:rPr lang="fr-BE" smtClean="0"/>
              <a:pPr/>
              <a:t>‹N°›</a:t>
            </a:fld>
            <a:endParaRPr lang="fr-BE"/>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a:t>Modifiez le style du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D552960-45E7-43C4-9627-F8D78AA5C3BD}" type="datetimeFigureOut">
              <a:rPr lang="fr-BE" smtClean="0"/>
              <a:pPr/>
              <a:t>6/10/2020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D552960-45E7-43C4-9627-F8D78AA5C3BD}" type="datetimeFigureOut">
              <a:rPr lang="fr-BE" smtClean="0"/>
              <a:pPr/>
              <a:t>6/10/2020</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0D552960-45E7-43C4-9627-F8D78AA5C3BD}" type="datetimeFigureOut">
              <a:rPr lang="fr-BE" smtClean="0"/>
              <a:pPr/>
              <a:t>6/10/2020</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D552960-45E7-43C4-9627-F8D78AA5C3BD}" type="datetimeFigureOut">
              <a:rPr lang="fr-BE" smtClean="0"/>
              <a:pPr/>
              <a:t>6/10/2020</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D6DA97D9-B20D-46E5-B29F-99CD58182E96}"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D552960-45E7-43C4-9627-F8D78AA5C3BD}" type="datetimeFigureOut">
              <a:rPr lang="fr-BE" smtClean="0"/>
              <a:pPr/>
              <a:t>6/10/2020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D6DA97D9-B20D-46E5-B29F-99CD58182E96}" type="slidenum">
              <a:rPr lang="fr-BE" smtClean="0"/>
              <a:pPr/>
              <a:t>‹N°›</a:t>
            </a:fld>
            <a:endParaRPr lang="fr-BE"/>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5" name="Date Placeholder 4"/>
          <p:cNvSpPr>
            <a:spLocks noGrp="1"/>
          </p:cNvSpPr>
          <p:nvPr>
            <p:ph type="dt" sz="half" idx="10"/>
          </p:nvPr>
        </p:nvSpPr>
        <p:spPr/>
        <p:txBody>
          <a:bodyPr/>
          <a:lstStyle/>
          <a:p>
            <a:fld id="{0D552960-45E7-43C4-9627-F8D78AA5C3BD}" type="datetimeFigureOut">
              <a:rPr lang="fr-BE" smtClean="0"/>
              <a:pPr/>
              <a:t>6/10/2020</a:t>
            </a:fld>
            <a:endParaRPr lang="fr-BE"/>
          </a:p>
        </p:txBody>
      </p:sp>
      <p:sp>
        <p:nvSpPr>
          <p:cNvPr id="7" name="Slide Number Placeholder 6"/>
          <p:cNvSpPr>
            <a:spLocks noGrp="1"/>
          </p:cNvSpPr>
          <p:nvPr>
            <p:ph type="sldNum" sz="quarter" idx="12"/>
          </p:nvPr>
        </p:nvSpPr>
        <p:spPr/>
        <p:txBody>
          <a:bodyPr/>
          <a:lstStyle/>
          <a:p>
            <a:fld id="{D6DA97D9-B20D-46E5-B29F-99CD58182E96}" type="slidenum">
              <a:rPr lang="fr-BE" smtClean="0"/>
              <a:pPr/>
              <a:t>‹N°›</a:t>
            </a:fld>
            <a:endParaRPr lang="fr-BE"/>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BE"/>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D552960-45E7-43C4-9627-F8D78AA5C3BD}" type="datetimeFigureOut">
              <a:rPr lang="fr-BE" smtClean="0"/>
              <a:pPr/>
              <a:t>6/10/2020</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6DA97D9-B20D-46E5-B29F-99CD58182E96}" type="slidenum">
              <a:rPr lang="fr-BE" smtClean="0"/>
              <a:pPr/>
              <a:t>‹N°›</a:t>
            </a:fld>
            <a:endParaRPr lang="fr-BE"/>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sp>
        <p:nvSpPr>
          <p:cNvPr id="5" name="ZoneTexte 4"/>
          <p:cNvSpPr txBox="1"/>
          <p:nvPr/>
        </p:nvSpPr>
        <p:spPr>
          <a:xfrm>
            <a:off x="395536" y="437763"/>
            <a:ext cx="3096344" cy="830997"/>
          </a:xfrm>
          <a:prstGeom prst="rect">
            <a:avLst/>
          </a:prstGeom>
          <a:noFill/>
        </p:spPr>
        <p:txBody>
          <a:bodyPr wrap="square" rtlCol="0">
            <a:spAutoFit/>
          </a:bodyPr>
          <a:lstStyle/>
          <a:p>
            <a:r>
              <a:rPr lang="fr-BE" sz="4800" spc="300" dirty="0">
                <a:latin typeface="Calibri" pitchFamily="34" charset="0"/>
                <a:cs typeface="Calibri" pitchFamily="34" charset="0"/>
              </a:rPr>
              <a:t>AYWAILLE</a:t>
            </a:r>
          </a:p>
        </p:txBody>
      </p:sp>
      <p:sp>
        <p:nvSpPr>
          <p:cNvPr id="6" name="ZoneTexte 5"/>
          <p:cNvSpPr txBox="1"/>
          <p:nvPr/>
        </p:nvSpPr>
        <p:spPr>
          <a:xfrm>
            <a:off x="467544" y="1404065"/>
            <a:ext cx="9073008" cy="584775"/>
          </a:xfrm>
          <a:prstGeom prst="rect">
            <a:avLst/>
          </a:prstGeom>
          <a:noFill/>
        </p:spPr>
        <p:txBody>
          <a:bodyPr wrap="square" rtlCol="0">
            <a:spAutoFit/>
          </a:bodyPr>
          <a:lstStyle/>
          <a:p>
            <a:r>
              <a:rPr lang="fr-BE" sz="3200" spc="300" dirty="0">
                <a:latin typeface="Calibri" pitchFamily="34" charset="0"/>
                <a:cs typeface="Calibri" pitchFamily="34" charset="0"/>
              </a:rPr>
              <a:t>Opération de Développement Rural</a:t>
            </a:r>
            <a:r>
              <a:rPr lang="fr-BE" sz="3200" spc="300" dirty="0">
                <a:latin typeface="+mj-lt"/>
              </a:rPr>
              <a:t> </a:t>
            </a:r>
            <a:r>
              <a:rPr lang="fr-BE" sz="3200" spc="300" dirty="0">
                <a:latin typeface="Calibri" pitchFamily="34" charset="0"/>
                <a:cs typeface="Calibri" pitchFamily="34" charset="0"/>
              </a:rPr>
              <a:t>(ODR)</a:t>
            </a:r>
          </a:p>
        </p:txBody>
      </p:sp>
      <p:sp>
        <p:nvSpPr>
          <p:cNvPr id="7" name="ZoneTexte 6"/>
          <p:cNvSpPr txBox="1"/>
          <p:nvPr/>
        </p:nvSpPr>
        <p:spPr>
          <a:xfrm>
            <a:off x="467544" y="2175247"/>
            <a:ext cx="11017224" cy="461665"/>
          </a:xfrm>
          <a:prstGeom prst="rect">
            <a:avLst/>
          </a:prstGeom>
          <a:noFill/>
        </p:spPr>
        <p:txBody>
          <a:bodyPr wrap="square" rtlCol="0">
            <a:spAutoFit/>
          </a:bodyPr>
          <a:lstStyle/>
          <a:p>
            <a:r>
              <a:rPr lang="fr-BE" sz="2400" dirty="0" smtClean="0">
                <a:latin typeface="Calibri" pitchFamily="34" charset="0"/>
                <a:cs typeface="Calibri" pitchFamily="34" charset="0"/>
              </a:rPr>
              <a:t>Réunion </a:t>
            </a:r>
            <a:r>
              <a:rPr lang="fr-BE" sz="2400" dirty="0">
                <a:latin typeface="Calibri" pitchFamily="34" charset="0"/>
                <a:cs typeface="Calibri" pitchFamily="34" charset="0"/>
              </a:rPr>
              <a:t>de retour suite aux premières consultations citoyennes</a:t>
            </a: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55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Ellipse 8"/>
          <p:cNvSpPr/>
          <p:nvPr/>
        </p:nvSpPr>
        <p:spPr>
          <a:xfrm>
            <a:off x="1192005"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1"/>
          <p:cNvSpPr txBox="1">
            <a:spLocks/>
          </p:cNvSpPr>
          <p:nvPr/>
        </p:nvSpPr>
        <p:spPr>
          <a:xfrm>
            <a:off x="1979711" y="500352"/>
            <a:ext cx="5184577" cy="74515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solidFill>
                  <a:schemeClr val="accent6"/>
                </a:solidFill>
                <a:latin typeface="Calibri" pitchFamily="34" charset="0"/>
                <a:cs typeface="Calibri" pitchFamily="34" charset="0"/>
              </a:rPr>
              <a:t>Planning</a:t>
            </a:r>
          </a:p>
        </p:txBody>
      </p:sp>
      <p:sp>
        <p:nvSpPr>
          <p:cNvPr id="11" name="ZoneTexte 10"/>
          <p:cNvSpPr txBox="1"/>
          <p:nvPr/>
        </p:nvSpPr>
        <p:spPr>
          <a:xfrm>
            <a:off x="3602185" y="5013176"/>
            <a:ext cx="1948391" cy="246221"/>
          </a:xfrm>
          <a:prstGeom prst="rect">
            <a:avLst/>
          </a:prstGeom>
          <a:ln>
            <a:noFill/>
          </a:ln>
        </p:spPr>
        <p:style>
          <a:lnRef idx="1">
            <a:schemeClr val="dk1"/>
          </a:lnRef>
          <a:fillRef idx="2">
            <a:schemeClr val="dk1"/>
          </a:fillRef>
          <a:effectRef idx="1">
            <a:schemeClr val="dk1"/>
          </a:effectRef>
          <a:fontRef idx="minor">
            <a:schemeClr val="dk1"/>
          </a:fontRef>
        </p:style>
        <p:txBody>
          <a:bodyPr wrap="square" rtlCol="0" anchor="ctr" anchorCtr="0">
            <a:spAutoFit/>
          </a:bodyPr>
          <a:lstStyle/>
          <a:p>
            <a:pPr marL="342900" indent="-342900" algn="ctr"/>
            <a:r>
              <a:rPr lang="fr-BE" sz="1000" dirty="0">
                <a:solidFill>
                  <a:schemeClr val="tx1"/>
                </a:solidFill>
                <a:sym typeface="Wingdings" pitchFamily="2" charset="2"/>
              </a:rPr>
              <a:t> </a:t>
            </a:r>
            <a:r>
              <a:rPr lang="fr-BE" sz="1000" dirty="0">
                <a:solidFill>
                  <a:schemeClr val="tx1"/>
                </a:solidFill>
              </a:rPr>
              <a:t>Planning à déterminer</a:t>
            </a:r>
          </a:p>
        </p:txBody>
      </p:sp>
      <p:sp>
        <p:nvSpPr>
          <p:cNvPr id="14" name="Rectangle à coins arrondis 13"/>
          <p:cNvSpPr/>
          <p:nvPr/>
        </p:nvSpPr>
        <p:spPr>
          <a:xfrm>
            <a:off x="1763688" y="165248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Réunions d’information et de consultation de la population </a:t>
            </a:r>
          </a:p>
        </p:txBody>
      </p:sp>
      <p:sp>
        <p:nvSpPr>
          <p:cNvPr id="15" name="Rectangle à coins arrondis 14"/>
          <p:cNvSpPr/>
          <p:nvPr/>
        </p:nvSpPr>
        <p:spPr>
          <a:xfrm>
            <a:off x="3244233" y="165248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Réunions de retour auprès de la population</a:t>
            </a:r>
          </a:p>
        </p:txBody>
      </p:sp>
      <p:sp>
        <p:nvSpPr>
          <p:cNvPr id="16" name="Rectangle à coins arrondis 15"/>
          <p:cNvSpPr/>
          <p:nvPr/>
        </p:nvSpPr>
        <p:spPr>
          <a:xfrm>
            <a:off x="4719065" y="165248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Composition de la Commission Locale de Développement Rural (CLDR)</a:t>
            </a:r>
          </a:p>
        </p:txBody>
      </p:sp>
      <p:sp>
        <p:nvSpPr>
          <p:cNvPr id="17" name="Rectangle à coins arrondis 16"/>
          <p:cNvSpPr/>
          <p:nvPr/>
        </p:nvSpPr>
        <p:spPr>
          <a:xfrm>
            <a:off x="6192180" y="165248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Présentation du Diagnostic Partagé à la CLDR </a:t>
            </a:r>
          </a:p>
        </p:txBody>
      </p:sp>
      <p:sp>
        <p:nvSpPr>
          <p:cNvPr id="18" name="Rectangle à coins arrondis 17"/>
          <p:cNvSpPr/>
          <p:nvPr/>
        </p:nvSpPr>
        <p:spPr>
          <a:xfrm>
            <a:off x="6192180" y="273260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Composition des Groupes de Travail (GT)</a:t>
            </a:r>
          </a:p>
        </p:txBody>
      </p:sp>
      <p:sp>
        <p:nvSpPr>
          <p:cNvPr id="19" name="Rectangle à coins arrondis 18"/>
          <p:cNvSpPr/>
          <p:nvPr/>
        </p:nvSpPr>
        <p:spPr>
          <a:xfrm>
            <a:off x="6192180" y="381272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Rédaction des défis et objectifs</a:t>
            </a:r>
          </a:p>
        </p:txBody>
      </p:sp>
      <p:sp>
        <p:nvSpPr>
          <p:cNvPr id="20" name="Rectangle à coins arrondis 19"/>
          <p:cNvSpPr/>
          <p:nvPr/>
        </p:nvSpPr>
        <p:spPr>
          <a:xfrm>
            <a:off x="4719065" y="381272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Définition des actions et projets</a:t>
            </a:r>
          </a:p>
        </p:txBody>
      </p:sp>
      <p:sp>
        <p:nvSpPr>
          <p:cNvPr id="21" name="Rectangle à coins arrondis 20"/>
          <p:cNvSpPr/>
          <p:nvPr/>
        </p:nvSpPr>
        <p:spPr>
          <a:xfrm>
            <a:off x="3244233" y="3812720"/>
            <a:ext cx="1332148" cy="79208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BE" sz="1100" dirty="0">
                <a:latin typeface="Calibri" pitchFamily="34" charset="0"/>
                <a:cs typeface="Calibri" pitchFamily="34" charset="0"/>
              </a:rPr>
              <a:t>Priorisation des projets </a:t>
            </a:r>
          </a:p>
          <a:p>
            <a:pPr algn="ctr"/>
            <a:r>
              <a:rPr lang="fr-BE" sz="1100" dirty="0">
                <a:latin typeface="Calibri" pitchFamily="34" charset="0"/>
                <a:cs typeface="Calibri" pitchFamily="34" charset="0"/>
              </a:rPr>
              <a:t>(lots 1, 2 et 3)</a:t>
            </a:r>
          </a:p>
        </p:txBody>
      </p:sp>
      <p:sp>
        <p:nvSpPr>
          <p:cNvPr id="22" name="Rectangle à coins arrondis 21"/>
          <p:cNvSpPr/>
          <p:nvPr/>
        </p:nvSpPr>
        <p:spPr>
          <a:xfrm>
            <a:off x="1475657" y="3812720"/>
            <a:ext cx="1620179" cy="79208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BE" sz="1100" b="1" dirty="0">
                <a:latin typeface="Calibri" pitchFamily="34" charset="0"/>
                <a:cs typeface="Calibri" pitchFamily="34" charset="0"/>
              </a:rPr>
              <a:t>Validation du PCDR par la CLDR et la Commune avant l’approbation ministérielle</a:t>
            </a:r>
          </a:p>
        </p:txBody>
      </p:sp>
      <p:cxnSp>
        <p:nvCxnSpPr>
          <p:cNvPr id="23" name="Connecteur droit avec flèche 22"/>
          <p:cNvCxnSpPr/>
          <p:nvPr/>
        </p:nvCxnSpPr>
        <p:spPr>
          <a:xfrm>
            <a:off x="3131840" y="2132856"/>
            <a:ext cx="1080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a:xfrm>
            <a:off x="4608004" y="2132856"/>
            <a:ext cx="1080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Connecteur droit avec flèche 24"/>
          <p:cNvCxnSpPr/>
          <p:nvPr/>
        </p:nvCxnSpPr>
        <p:spPr>
          <a:xfrm>
            <a:off x="6084168" y="2132856"/>
            <a:ext cx="1080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Connecteur droit avec flèche 25"/>
          <p:cNvCxnSpPr/>
          <p:nvPr/>
        </p:nvCxnSpPr>
        <p:spPr>
          <a:xfrm rot="16200000" flipH="1">
            <a:off x="6822250" y="3650703"/>
            <a:ext cx="1080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a:xfrm rot="16200000" flipH="1">
            <a:off x="6822250" y="2570583"/>
            <a:ext cx="1080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ZoneTexte 27"/>
          <p:cNvSpPr txBox="1"/>
          <p:nvPr/>
        </p:nvSpPr>
        <p:spPr>
          <a:xfrm>
            <a:off x="1871699" y="2588584"/>
            <a:ext cx="1116125" cy="261610"/>
          </a:xfrm>
          <a:prstGeom prst="rect">
            <a:avLst/>
          </a:prstGeom>
          <a:noFill/>
        </p:spPr>
        <p:txBody>
          <a:bodyPr wrap="square" rtlCol="0">
            <a:spAutoFit/>
          </a:bodyPr>
          <a:lstStyle/>
          <a:p>
            <a:r>
              <a:rPr lang="fr-BE" sz="1100" b="1" dirty="0">
                <a:latin typeface="Calibri" pitchFamily="34" charset="0"/>
                <a:cs typeface="Calibri" pitchFamily="34" charset="0"/>
              </a:rPr>
              <a:t>Janvier- Février</a:t>
            </a:r>
          </a:p>
        </p:txBody>
      </p:sp>
      <p:sp>
        <p:nvSpPr>
          <p:cNvPr id="29" name="ZoneTexte 28"/>
          <p:cNvSpPr txBox="1"/>
          <p:nvPr/>
        </p:nvSpPr>
        <p:spPr>
          <a:xfrm>
            <a:off x="3352244" y="2588584"/>
            <a:ext cx="1116125" cy="261610"/>
          </a:xfrm>
          <a:prstGeom prst="rect">
            <a:avLst/>
          </a:prstGeom>
          <a:noFill/>
        </p:spPr>
        <p:txBody>
          <a:bodyPr wrap="square" rtlCol="0">
            <a:spAutoFit/>
          </a:bodyPr>
          <a:lstStyle/>
          <a:p>
            <a:pPr algn="ctr"/>
            <a:r>
              <a:rPr lang="fr-BE" sz="1100" b="1" dirty="0" smtClean="0">
                <a:latin typeface="Calibri" pitchFamily="34" charset="0"/>
                <a:cs typeface="Calibri" pitchFamily="34" charset="0"/>
              </a:rPr>
              <a:t>Octobre</a:t>
            </a:r>
            <a:endParaRPr lang="fr-BE" sz="1100" b="1" dirty="0">
              <a:latin typeface="Calibri" pitchFamily="34" charset="0"/>
              <a:cs typeface="Calibri" pitchFamily="34" charset="0"/>
            </a:endParaRPr>
          </a:p>
        </p:txBody>
      </p:sp>
      <p:sp>
        <p:nvSpPr>
          <p:cNvPr id="30" name="ZoneTexte 29"/>
          <p:cNvSpPr txBox="1"/>
          <p:nvPr/>
        </p:nvSpPr>
        <p:spPr>
          <a:xfrm>
            <a:off x="4827076" y="2587834"/>
            <a:ext cx="1116125" cy="261610"/>
          </a:xfrm>
          <a:prstGeom prst="rect">
            <a:avLst/>
          </a:prstGeom>
          <a:noFill/>
        </p:spPr>
        <p:txBody>
          <a:bodyPr wrap="square" rtlCol="0">
            <a:spAutoFit/>
          </a:bodyPr>
          <a:lstStyle/>
          <a:p>
            <a:pPr algn="ctr"/>
            <a:r>
              <a:rPr lang="fr-BE" sz="1100" b="1" dirty="0" smtClean="0">
                <a:latin typeface="Calibri" pitchFamily="34" charset="0"/>
                <a:cs typeface="Calibri" pitchFamily="34" charset="0"/>
              </a:rPr>
              <a:t>Novembre</a:t>
            </a:r>
            <a:endParaRPr lang="fr-BE" sz="1100" b="1" dirty="0">
              <a:latin typeface="Calibri" pitchFamily="34" charset="0"/>
              <a:cs typeface="Calibri" pitchFamily="34" charset="0"/>
            </a:endParaRPr>
          </a:p>
        </p:txBody>
      </p:sp>
      <p:cxnSp>
        <p:nvCxnSpPr>
          <p:cNvPr id="33" name="Connecteur droit avec flèche 32"/>
          <p:cNvCxnSpPr/>
          <p:nvPr/>
        </p:nvCxnSpPr>
        <p:spPr>
          <a:xfrm rot="10800000">
            <a:off x="6000760"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Connecteur droit avec flèche 39"/>
          <p:cNvCxnSpPr/>
          <p:nvPr/>
        </p:nvCxnSpPr>
        <p:spPr>
          <a:xfrm rot="10800000">
            <a:off x="4572000"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Connecteur droit avec flèche 40"/>
          <p:cNvCxnSpPr/>
          <p:nvPr/>
        </p:nvCxnSpPr>
        <p:spPr>
          <a:xfrm rot="10800000">
            <a:off x="3071802"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2" name="Flèche vers le bas 41"/>
          <p:cNvSpPr/>
          <p:nvPr/>
        </p:nvSpPr>
        <p:spPr>
          <a:xfrm>
            <a:off x="3779912" y="1340768"/>
            <a:ext cx="282302" cy="28803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BE"/>
          </a:p>
        </p:txBody>
      </p:sp>
    </p:spTree>
    <p:extLst>
      <p:ext uri="{BB962C8B-B14F-4D97-AF65-F5344CB8AC3E}">
        <p14:creationId xmlns:p14="http://schemas.microsoft.com/office/powerpoint/2010/main" val="85557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Ellipse 8"/>
          <p:cNvSpPr/>
          <p:nvPr/>
        </p:nvSpPr>
        <p:spPr>
          <a:xfrm>
            <a:off x="1187624"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1"/>
          <p:cNvSpPr txBox="1">
            <a:spLocks/>
          </p:cNvSpPr>
          <p:nvPr/>
        </p:nvSpPr>
        <p:spPr>
          <a:xfrm>
            <a:off x="1043608" y="1340768"/>
            <a:ext cx="7024744" cy="648072"/>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solidFill>
                  <a:schemeClr val="accent6"/>
                </a:solidFill>
                <a:latin typeface="Calibri" pitchFamily="34" charset="0"/>
                <a:cs typeface="Calibri" pitchFamily="34" charset="0"/>
              </a:rPr>
              <a:t>Appel à candidatures </a:t>
            </a:r>
            <a:r>
              <a:rPr lang="fr-BE" sz="1800" dirty="0">
                <a:solidFill>
                  <a:schemeClr val="accent6"/>
                </a:solidFill>
                <a:latin typeface="Calibri" pitchFamily="34" charset="0"/>
                <a:cs typeface="Calibri" pitchFamily="34" charset="0"/>
              </a:rPr>
              <a:t/>
            </a:r>
            <a:br>
              <a:rPr lang="fr-BE" sz="1800" dirty="0">
                <a:solidFill>
                  <a:schemeClr val="accent6"/>
                </a:solidFill>
                <a:latin typeface="Calibri" pitchFamily="34" charset="0"/>
                <a:cs typeface="Calibri" pitchFamily="34" charset="0"/>
              </a:rPr>
            </a:br>
            <a:r>
              <a:rPr lang="fr-BE" sz="1800" dirty="0">
                <a:solidFill>
                  <a:schemeClr val="accent6"/>
                </a:solidFill>
                <a:latin typeface="Calibri" pitchFamily="34" charset="0"/>
                <a:cs typeface="Calibri" pitchFamily="34" charset="0"/>
              </a:rPr>
              <a:t>Commission Locale de Développement Rural (CLDR) </a:t>
            </a:r>
          </a:p>
          <a:p>
            <a:r>
              <a:rPr lang="fr-BE" sz="1800" b="1" dirty="0">
                <a:solidFill>
                  <a:schemeClr val="accent6"/>
                </a:solidFill>
                <a:latin typeface="Calibri" pitchFamily="34" charset="0"/>
                <a:cs typeface="Calibri" pitchFamily="34" charset="0"/>
              </a:rPr>
              <a:t>jusqu’au </a:t>
            </a:r>
            <a:r>
              <a:rPr lang="fr-BE" sz="1800" b="1" dirty="0" smtClean="0">
                <a:solidFill>
                  <a:schemeClr val="accent6"/>
                </a:solidFill>
                <a:latin typeface="Calibri" pitchFamily="34" charset="0"/>
                <a:cs typeface="Calibri" pitchFamily="34" charset="0"/>
              </a:rPr>
              <a:t>1</a:t>
            </a:r>
            <a:r>
              <a:rPr lang="fr-BE" sz="1800" b="1" baseline="30000" dirty="0" smtClean="0">
                <a:solidFill>
                  <a:schemeClr val="accent6"/>
                </a:solidFill>
                <a:latin typeface="Calibri" pitchFamily="34" charset="0"/>
                <a:cs typeface="Calibri" pitchFamily="34" charset="0"/>
              </a:rPr>
              <a:t>er</a:t>
            </a:r>
            <a:r>
              <a:rPr lang="fr-BE" sz="1800" b="1" dirty="0" smtClean="0">
                <a:solidFill>
                  <a:schemeClr val="accent6"/>
                </a:solidFill>
                <a:latin typeface="Calibri" pitchFamily="34" charset="0"/>
                <a:cs typeface="Calibri" pitchFamily="34" charset="0"/>
              </a:rPr>
              <a:t> novembre 2020</a:t>
            </a:r>
            <a:endParaRPr lang="fr-BE" sz="1800" b="1" dirty="0">
              <a:solidFill>
                <a:schemeClr val="accent6"/>
              </a:solidFill>
              <a:latin typeface="Calibri" pitchFamily="34" charset="0"/>
              <a:cs typeface="Calibri" pitchFamily="34" charset="0"/>
            </a:endParaRPr>
          </a:p>
        </p:txBody>
      </p:sp>
      <p:sp>
        <p:nvSpPr>
          <p:cNvPr id="11" name="Espace réservé du contenu 2"/>
          <p:cNvSpPr txBox="1">
            <a:spLocks/>
          </p:cNvSpPr>
          <p:nvPr/>
        </p:nvSpPr>
        <p:spPr>
          <a:xfrm>
            <a:off x="755576" y="2214554"/>
            <a:ext cx="7416824" cy="360040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285750" indent="-285750">
              <a:lnSpc>
                <a:spcPct val="110000"/>
              </a:lnSpc>
              <a:buClr>
                <a:schemeClr val="accent6"/>
              </a:buClr>
              <a:buFont typeface="Courier New" pitchFamily="49" charset="0"/>
              <a:buChar char="o"/>
            </a:pPr>
            <a:r>
              <a:rPr lang="fr-BE" sz="2300" b="1" cap="none" spc="0" dirty="0">
                <a:solidFill>
                  <a:schemeClr val="tx1"/>
                </a:solidFill>
                <a:latin typeface="Calibri" pitchFamily="34" charset="0"/>
                <a:cs typeface="Calibri" pitchFamily="34" charset="0"/>
              </a:rPr>
              <a:t>Qui la compose ? </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Entre 10 et 30 membres effectifs et un même nombre de suppléants</a:t>
            </a:r>
          </a:p>
          <a:p>
            <a:pPr marL="285750" indent="-285750">
              <a:lnSpc>
                <a:spcPct val="110000"/>
              </a:lnSpc>
              <a:buClr>
                <a:schemeClr val="accent6"/>
              </a:buClr>
              <a:buFont typeface="Courier New" pitchFamily="49" charset="0"/>
              <a:buChar char="o"/>
            </a:pPr>
            <a:endParaRPr lang="fr-BE" sz="2300" cap="none" spc="0" dirty="0">
              <a:solidFill>
                <a:schemeClr val="tx1"/>
              </a:solidFill>
              <a:latin typeface="Calibri" pitchFamily="34" charset="0"/>
              <a:cs typeface="Calibri" pitchFamily="34" charset="0"/>
            </a:endParaRPr>
          </a:p>
          <a:p>
            <a:pPr marL="285750" indent="-285750">
              <a:lnSpc>
                <a:spcPct val="110000"/>
              </a:lnSpc>
              <a:buClr>
                <a:schemeClr val="accent6"/>
              </a:buClr>
              <a:buFont typeface="Courier New" pitchFamily="49" charset="0"/>
              <a:buChar char="o"/>
            </a:pPr>
            <a:r>
              <a:rPr lang="fr-BE" sz="2300" b="1" cap="none" spc="0" dirty="0">
                <a:solidFill>
                  <a:schemeClr val="tx1"/>
                </a:solidFill>
                <a:latin typeface="Calibri" pitchFamily="34" charset="0"/>
                <a:cs typeface="Calibri" pitchFamily="34" charset="0"/>
              </a:rPr>
              <a:t>Assemblée représentative </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De tous les villages</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Des hommes comme des femmes</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De toutes les classes d’âge</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De tous les milieux socioprofessionnels</a:t>
            </a:r>
          </a:p>
          <a:p>
            <a:pPr marL="285750" indent="-198438">
              <a:lnSpc>
                <a:spcPct val="110000"/>
              </a:lnSpc>
              <a:buClr>
                <a:schemeClr val="accent6"/>
              </a:buClr>
              <a:buFont typeface="Wingdings" pitchFamily="2" charset="2"/>
              <a:buChar char="Ø"/>
            </a:pPr>
            <a:r>
              <a:rPr lang="fr-BE" sz="2100" cap="none" spc="0" dirty="0">
                <a:solidFill>
                  <a:schemeClr val="tx1"/>
                </a:solidFill>
                <a:latin typeface="Calibri" pitchFamily="34" charset="0"/>
                <a:cs typeface="Calibri" pitchFamily="34" charset="0"/>
              </a:rPr>
              <a:t>De tous les partis politiques représentés</a:t>
            </a:r>
          </a:p>
          <a:p>
            <a:pPr marL="269875">
              <a:lnSpc>
                <a:spcPct val="110000"/>
              </a:lnSpc>
              <a:buClr>
                <a:schemeClr val="accent6"/>
              </a:buClr>
            </a:pPr>
            <a:r>
              <a:rPr lang="fr-BE" sz="2100" cap="none" spc="0" dirty="0">
                <a:solidFill>
                  <a:schemeClr val="tx1"/>
                </a:solidFill>
                <a:latin typeface="Calibri" pitchFamily="34" charset="0"/>
                <a:cs typeface="Calibri" pitchFamily="34" charset="0"/>
              </a:rPr>
              <a:t>au Conseil communal (max ¼)</a:t>
            </a:r>
          </a:p>
          <a:p>
            <a:pPr marL="285750" indent="-285750">
              <a:lnSpc>
                <a:spcPct val="110000"/>
              </a:lnSpc>
              <a:buClr>
                <a:schemeClr val="accent6"/>
              </a:buClr>
              <a:buFont typeface="Courier New" pitchFamily="49" charset="0"/>
              <a:buChar char="o"/>
            </a:pPr>
            <a:endParaRPr lang="fr-BE" sz="2100" cap="none" spc="0" dirty="0">
              <a:solidFill>
                <a:schemeClr val="tx1"/>
              </a:solidFill>
              <a:latin typeface="Calibri" pitchFamily="34" charset="0"/>
              <a:cs typeface="Calibri" pitchFamily="34" charset="0"/>
            </a:endParaRPr>
          </a:p>
          <a:p>
            <a:pPr marL="285750" indent="-285750">
              <a:lnSpc>
                <a:spcPct val="110000"/>
              </a:lnSpc>
              <a:buClr>
                <a:schemeClr val="accent6"/>
              </a:buClr>
              <a:buFont typeface="Courier New" pitchFamily="49" charset="0"/>
              <a:buChar char="o"/>
            </a:pPr>
            <a:r>
              <a:rPr lang="fr-BE" sz="2300" b="1" cap="none" spc="0" dirty="0">
                <a:solidFill>
                  <a:schemeClr val="tx1"/>
                </a:solidFill>
                <a:latin typeface="Calibri" pitchFamily="34" charset="0"/>
                <a:cs typeface="Calibri" pitchFamily="34" charset="0"/>
              </a:rPr>
              <a:t>Intéressé  ? </a:t>
            </a:r>
            <a:r>
              <a:rPr lang="fr-BE" sz="2100" cap="none" spc="0" dirty="0">
                <a:solidFill>
                  <a:schemeClr val="tx1"/>
                </a:solidFill>
                <a:latin typeface="Calibri" pitchFamily="34" charset="0"/>
                <a:cs typeface="Calibri" pitchFamily="34" charset="0"/>
              </a:rPr>
              <a:t>(voir papier distribué)</a:t>
            </a:r>
          </a:p>
          <a:p>
            <a:endParaRPr lang="fr-BE" dirty="0"/>
          </a:p>
          <a:p>
            <a:pPr>
              <a:buFont typeface="Courier New" pitchFamily="49" charset="0"/>
              <a:buChar char="o"/>
            </a:pPr>
            <a:endParaRPr lang="fr-BE" b="1" dirty="0"/>
          </a:p>
          <a:p>
            <a:pPr>
              <a:buFont typeface="Courier New" pitchFamily="49" charset="0"/>
              <a:buChar char="o"/>
            </a:pPr>
            <a:endParaRPr lang="fr-BE" sz="800" dirty="0"/>
          </a:p>
        </p:txBody>
      </p:sp>
    </p:spTree>
    <p:extLst>
      <p:ext uri="{BB962C8B-B14F-4D97-AF65-F5344CB8AC3E}">
        <p14:creationId xmlns:p14="http://schemas.microsoft.com/office/powerpoint/2010/main" val="85557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Ellipse 8"/>
          <p:cNvSpPr/>
          <p:nvPr/>
        </p:nvSpPr>
        <p:spPr>
          <a:xfrm>
            <a:off x="1187624"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itre 1"/>
          <p:cNvSpPr txBox="1">
            <a:spLocks/>
          </p:cNvSpPr>
          <p:nvPr/>
        </p:nvSpPr>
        <p:spPr>
          <a:xfrm>
            <a:off x="1187624" y="2878053"/>
            <a:ext cx="6768752" cy="103942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DIAGNOSTIC PARTAGE </a:t>
            </a:r>
          </a:p>
          <a:p>
            <a:r>
              <a:rPr lang="fr-BE" sz="3200" b="1" dirty="0">
                <a:ln>
                  <a:solidFill>
                    <a:schemeClr val="tx1"/>
                  </a:solidFill>
                </a:ln>
                <a:solidFill>
                  <a:schemeClr val="accent6"/>
                </a:solidFill>
                <a:latin typeface="Calibri" pitchFamily="34" charset="0"/>
                <a:cs typeface="Calibri" pitchFamily="34" charset="0"/>
              </a:rPr>
              <a:t>DE LA COMMUNE d’</a:t>
            </a:r>
            <a:r>
              <a:rPr lang="fr-BE" sz="3200" b="1" dirty="0" err="1">
                <a:ln>
                  <a:solidFill>
                    <a:schemeClr val="tx1"/>
                  </a:solidFill>
                </a:ln>
                <a:solidFill>
                  <a:schemeClr val="accent6"/>
                </a:solidFill>
                <a:latin typeface="Calibri" pitchFamily="34" charset="0"/>
                <a:cs typeface="Calibri" pitchFamily="34" charset="0"/>
              </a:rPr>
              <a:t>aywaille</a:t>
            </a:r>
            <a:endParaRPr lang="fr-BE" sz="3200" b="1" dirty="0">
              <a:ln>
                <a:solidFill>
                  <a:schemeClr val="tx1"/>
                </a:solidFill>
              </a:ln>
              <a:solidFill>
                <a:schemeClr val="accent6"/>
              </a:solidFill>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3"/>
          <a:srcRect/>
          <a:stretch>
            <a:fillRect/>
          </a:stretch>
        </p:blipFill>
        <p:spPr bwMode="auto">
          <a:xfrm>
            <a:off x="0" y="-642966"/>
            <a:ext cx="18288000" cy="7620000"/>
          </a:xfrm>
          <a:prstGeom prst="rect">
            <a:avLst/>
          </a:prstGeom>
          <a:noFill/>
        </p:spPr>
      </p:pic>
      <p:sp>
        <p:nvSpPr>
          <p:cNvPr id="10" name="Ellipse 9"/>
          <p:cNvSpPr/>
          <p:nvPr/>
        </p:nvSpPr>
        <p:spPr>
          <a:xfrm>
            <a:off x="-907364" y="764704"/>
            <a:ext cx="5511332" cy="5444930"/>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sp>
        <p:nvSpPr>
          <p:cNvPr id="15" name="Ellipse 14"/>
          <p:cNvSpPr/>
          <p:nvPr/>
        </p:nvSpPr>
        <p:spPr>
          <a:xfrm>
            <a:off x="3957176" y="1231805"/>
            <a:ext cx="5472608" cy="5406673"/>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naturel</a:t>
            </a:r>
          </a:p>
        </p:txBody>
      </p:sp>
      <p:sp>
        <p:nvSpPr>
          <p:cNvPr id="16" name="ZoneTexte 15"/>
          <p:cNvSpPr txBox="1"/>
          <p:nvPr/>
        </p:nvSpPr>
        <p:spPr>
          <a:xfrm>
            <a:off x="0" y="1500174"/>
            <a:ext cx="3857620" cy="4883388"/>
          </a:xfrm>
          <a:prstGeom prst="rect">
            <a:avLst/>
          </a:prstGeom>
          <a:noFill/>
        </p:spPr>
        <p:txBody>
          <a:bodyPr wrap="square" rtlCol="0">
            <a:spAutoFit/>
          </a:bodyPr>
          <a:lstStyle/>
          <a:p>
            <a:pPr algn="just">
              <a:lnSpc>
                <a:spcPts val="2000"/>
              </a:lnSpc>
              <a:buClr>
                <a:schemeClr val="accent6">
                  <a:lumMod val="75000"/>
                </a:schemeClr>
              </a:buClr>
              <a:buFont typeface="Courier New" pitchFamily="49" charset="0"/>
              <a:buChar char="o"/>
            </a:pPr>
            <a:r>
              <a:rPr lang="fr-BE" sz="1400" b="1" dirty="0"/>
              <a:t> Cadre de vie </a:t>
            </a:r>
            <a:r>
              <a:rPr lang="fr-BE" sz="1400" dirty="0"/>
              <a:t>agréable, beauté du </a:t>
            </a:r>
            <a:r>
              <a:rPr lang="fr-BE" sz="1400" b="1" dirty="0"/>
              <a:t>paysage </a:t>
            </a:r>
            <a:r>
              <a:rPr lang="fr-BE" sz="1400" dirty="0"/>
              <a:t>et le </a:t>
            </a:r>
            <a:r>
              <a:rPr lang="fr-BE" sz="1400" b="1" dirty="0"/>
              <a:t>calme</a:t>
            </a:r>
          </a:p>
          <a:p>
            <a:pPr algn="just">
              <a:lnSpc>
                <a:spcPts val="2000"/>
              </a:lnSpc>
              <a:buClr>
                <a:schemeClr val="accent6">
                  <a:lumMod val="75000"/>
                </a:schemeClr>
              </a:buClr>
              <a:buFont typeface="Courier New" pitchFamily="49" charset="0"/>
              <a:buChar char="o"/>
            </a:pPr>
            <a:r>
              <a:rPr lang="fr-BE" sz="1400" dirty="0"/>
              <a:t> Proximité de la </a:t>
            </a:r>
            <a:r>
              <a:rPr lang="fr-BE" sz="1400" b="1" dirty="0"/>
              <a:t>forêt</a:t>
            </a:r>
          </a:p>
          <a:p>
            <a:pPr algn="just">
              <a:lnSpc>
                <a:spcPts val="2000"/>
              </a:lnSpc>
              <a:buClr>
                <a:schemeClr val="accent6">
                  <a:lumMod val="75000"/>
                </a:schemeClr>
              </a:buClr>
              <a:buFont typeface="Courier New" pitchFamily="49" charset="0"/>
              <a:buChar char="o"/>
            </a:pPr>
            <a:r>
              <a:rPr lang="fr-BE" sz="1400" b="1" dirty="0"/>
              <a:t> </a:t>
            </a:r>
            <a:r>
              <a:rPr lang="fr-BE" sz="1400" dirty="0"/>
              <a:t>Cadre de vie particulier du quartier d’</a:t>
            </a:r>
            <a:r>
              <a:rPr lang="fr-BE" sz="1400" b="1" dirty="0" err="1"/>
              <a:t>Emblève</a:t>
            </a:r>
            <a:endParaRPr lang="fr-BE" sz="1400" b="1" dirty="0"/>
          </a:p>
          <a:p>
            <a:pPr algn="just">
              <a:lnSpc>
                <a:spcPts val="2000"/>
              </a:lnSpc>
              <a:buClr>
                <a:schemeClr val="accent6">
                  <a:lumMod val="75000"/>
                </a:schemeClr>
              </a:buClr>
              <a:buFont typeface="Courier New" pitchFamily="49" charset="0"/>
              <a:buChar char="o"/>
            </a:pPr>
            <a:r>
              <a:rPr lang="fr-BE" sz="1400" dirty="0"/>
              <a:t> Campagne de</a:t>
            </a:r>
            <a:r>
              <a:rPr lang="fr-BE" sz="1400" b="1" dirty="0"/>
              <a:t> </a:t>
            </a:r>
            <a:r>
              <a:rPr lang="fr-BE" sz="1400" b="1" dirty="0" err="1"/>
              <a:t>Piromboeuf</a:t>
            </a:r>
            <a:r>
              <a:rPr lang="fr-BE" sz="1400" b="1" dirty="0"/>
              <a:t> </a:t>
            </a:r>
            <a:r>
              <a:rPr lang="fr-BE" sz="1400" dirty="0"/>
              <a:t>(à préserver)</a:t>
            </a:r>
          </a:p>
          <a:p>
            <a:pPr algn="just">
              <a:lnSpc>
                <a:spcPts val="2000"/>
              </a:lnSpc>
              <a:buClr>
                <a:schemeClr val="accent6">
                  <a:lumMod val="75000"/>
                </a:schemeClr>
              </a:buClr>
              <a:buFont typeface="Courier New" pitchFamily="49" charset="0"/>
              <a:buChar char="o"/>
            </a:pPr>
            <a:r>
              <a:rPr lang="fr-BE" sz="1400" dirty="0"/>
              <a:t> Nouvelle </a:t>
            </a:r>
            <a:r>
              <a:rPr lang="fr-BE" sz="1400" b="1" dirty="0"/>
              <a:t>station d’épuration</a:t>
            </a:r>
          </a:p>
          <a:p>
            <a:pPr algn="just">
              <a:lnSpc>
                <a:spcPts val="2000"/>
              </a:lnSpc>
              <a:buClr>
                <a:schemeClr val="accent6">
                  <a:lumMod val="75000"/>
                </a:schemeClr>
              </a:buClr>
              <a:buFont typeface="Courier New" pitchFamily="49" charset="0"/>
              <a:buChar char="o"/>
            </a:pPr>
            <a:r>
              <a:rPr lang="fr-BE" sz="1400" b="1" dirty="0"/>
              <a:t> </a:t>
            </a:r>
            <a:r>
              <a:rPr lang="fr-BE" sz="1400" dirty="0"/>
              <a:t>Présence de l</a:t>
            </a:r>
            <a:r>
              <a:rPr lang="fr-BE" sz="1400" b="1" dirty="0"/>
              <a:t>’Amblève</a:t>
            </a:r>
          </a:p>
          <a:p>
            <a:pPr algn="just">
              <a:lnSpc>
                <a:spcPts val="2000"/>
              </a:lnSpc>
              <a:buClr>
                <a:schemeClr val="accent6">
                  <a:lumMod val="75000"/>
                </a:schemeClr>
              </a:buClr>
              <a:buFont typeface="Courier New" pitchFamily="49" charset="0"/>
              <a:buChar char="o"/>
            </a:pPr>
            <a:r>
              <a:rPr lang="fr-BE" sz="1400" b="1" dirty="0"/>
              <a:t> Promenades</a:t>
            </a:r>
            <a:r>
              <a:rPr lang="fr-BE" sz="1400" dirty="0"/>
              <a:t>, réserves, sentiers + bon balisage (surtout </a:t>
            </a:r>
            <a:r>
              <a:rPr lang="fr-BE" sz="1400" dirty="0" err="1"/>
              <a:t>Kin</a:t>
            </a:r>
            <a:r>
              <a:rPr lang="fr-BE" sz="1400" dirty="0"/>
              <a:t>, </a:t>
            </a:r>
            <a:r>
              <a:rPr lang="fr-BE" sz="1400" dirty="0" err="1"/>
              <a:t>Harzé</a:t>
            </a:r>
            <a:r>
              <a:rPr lang="fr-BE" sz="1400" dirty="0"/>
              <a:t>, Paradis)</a:t>
            </a:r>
          </a:p>
          <a:p>
            <a:pPr algn="just">
              <a:lnSpc>
                <a:spcPts val="2000"/>
              </a:lnSpc>
              <a:buClr>
                <a:schemeClr val="accent6">
                  <a:lumMod val="75000"/>
                </a:schemeClr>
              </a:buClr>
              <a:buFont typeface="Courier New" pitchFamily="49" charset="0"/>
              <a:buChar char="o"/>
            </a:pPr>
            <a:r>
              <a:rPr lang="fr-BE" sz="1400" dirty="0"/>
              <a:t> Site naturel du</a:t>
            </a:r>
            <a:r>
              <a:rPr lang="fr-BE" sz="1400" b="1" dirty="0"/>
              <a:t> </a:t>
            </a:r>
            <a:r>
              <a:rPr lang="fr-BE" sz="1400" b="1" dirty="0" err="1"/>
              <a:t>Cwîmont</a:t>
            </a:r>
            <a:endParaRPr lang="fr-BE" sz="1400" b="1" dirty="0"/>
          </a:p>
          <a:p>
            <a:pPr algn="just">
              <a:lnSpc>
                <a:spcPts val="2000"/>
              </a:lnSpc>
              <a:buClr>
                <a:schemeClr val="accent6">
                  <a:lumMod val="75000"/>
                </a:schemeClr>
              </a:buClr>
              <a:buFont typeface="Courier New" pitchFamily="49" charset="0"/>
              <a:buChar char="o"/>
            </a:pPr>
            <a:r>
              <a:rPr lang="fr-BE" sz="1400" dirty="0"/>
              <a:t> Aywaille encore </a:t>
            </a:r>
            <a:r>
              <a:rPr lang="fr-BE" sz="1400" b="1" dirty="0"/>
              <a:t>préservé du béton</a:t>
            </a:r>
          </a:p>
          <a:p>
            <a:pPr algn="just">
              <a:lnSpc>
                <a:spcPts val="2000"/>
              </a:lnSpc>
              <a:buClr>
                <a:schemeClr val="accent6">
                  <a:lumMod val="75000"/>
                </a:schemeClr>
              </a:buClr>
              <a:buFont typeface="Courier New" pitchFamily="49" charset="0"/>
              <a:buChar char="o"/>
            </a:pPr>
            <a:r>
              <a:rPr lang="fr-BE" sz="1400" dirty="0"/>
              <a:t>Village campagnard de </a:t>
            </a:r>
            <a:r>
              <a:rPr lang="fr-BE" sz="1400" b="1" dirty="0" err="1"/>
              <a:t>Kin</a:t>
            </a:r>
            <a:r>
              <a:rPr lang="fr-BE" sz="1400" b="1" dirty="0"/>
              <a:t>, </a:t>
            </a:r>
            <a:r>
              <a:rPr lang="fr-BE" sz="1400" dirty="0"/>
              <a:t>mais proche des magasins</a:t>
            </a:r>
          </a:p>
          <a:p>
            <a:pPr algn="just">
              <a:lnSpc>
                <a:spcPts val="2000"/>
              </a:lnSpc>
              <a:buClr>
                <a:schemeClr val="accent6">
                  <a:lumMod val="75000"/>
                </a:schemeClr>
              </a:buClr>
              <a:buFont typeface="Courier New" pitchFamily="49" charset="0"/>
              <a:buChar char="o"/>
            </a:pPr>
            <a:r>
              <a:rPr lang="fr-BE" sz="1400" dirty="0"/>
              <a:t> Effort pour rendre les </a:t>
            </a:r>
            <a:r>
              <a:rPr lang="fr-BE" sz="1400" b="1" dirty="0"/>
              <a:t>espaces publics </a:t>
            </a:r>
            <a:r>
              <a:rPr lang="fr-BE" sz="1400" dirty="0"/>
              <a:t>agréables (banc, fleurs, statue, etc.)</a:t>
            </a:r>
          </a:p>
          <a:p>
            <a:pPr algn="just">
              <a:lnSpc>
                <a:spcPts val="2000"/>
              </a:lnSpc>
              <a:buClr>
                <a:schemeClr val="accent6">
                  <a:lumMod val="75000"/>
                </a:schemeClr>
              </a:buClr>
              <a:buFont typeface="Courier New" pitchFamily="49" charset="0"/>
              <a:buChar char="o"/>
            </a:pPr>
            <a:r>
              <a:rPr lang="fr-BE" sz="1400" dirty="0"/>
              <a:t> Beauté du </a:t>
            </a:r>
            <a:r>
              <a:rPr lang="fr-BE" sz="1400" b="1" dirty="0" err="1"/>
              <a:t>Ninglinspo</a:t>
            </a:r>
            <a:endParaRPr lang="fr-BE" sz="1400" b="1" dirty="0"/>
          </a:p>
          <a:p>
            <a:pPr marL="285750" indent="-285750" algn="ctr">
              <a:buClr>
                <a:schemeClr val="accent6">
                  <a:lumMod val="50000"/>
                </a:schemeClr>
              </a:buClr>
              <a:buFont typeface="Courier New" pitchFamily="49" charset="0"/>
              <a:buChar char="o"/>
            </a:pPr>
            <a:endParaRPr lang="fr-BE" sz="14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400" dirty="0">
              <a:latin typeface="Calibri" pitchFamily="34" charset="0"/>
              <a:cs typeface="Calibri" pitchFamily="34" charset="0"/>
            </a:endParaRPr>
          </a:p>
        </p:txBody>
      </p:sp>
      <p:sp>
        <p:nvSpPr>
          <p:cNvPr id="17" name="ZoneTexte 16"/>
          <p:cNvSpPr txBox="1"/>
          <p:nvPr/>
        </p:nvSpPr>
        <p:spPr>
          <a:xfrm>
            <a:off x="4566500" y="1700178"/>
            <a:ext cx="4714908" cy="5157822"/>
          </a:xfrm>
          <a:prstGeom prst="rect">
            <a:avLst/>
          </a:prstGeom>
          <a:noFill/>
        </p:spPr>
        <p:txBody>
          <a:bodyPr wrap="square" rtlCol="0">
            <a:spAutoFit/>
          </a:bodyPr>
          <a:lstStyle/>
          <a:p>
            <a:pPr>
              <a:lnSpc>
                <a:spcPts val="1800"/>
              </a:lnSpc>
              <a:buClr>
                <a:schemeClr val="accent6">
                  <a:lumMod val="75000"/>
                </a:schemeClr>
              </a:buClr>
              <a:buFont typeface="Courier New" pitchFamily="49" charset="0"/>
              <a:buChar char="o"/>
            </a:pPr>
            <a:r>
              <a:rPr lang="fr-BE" sz="1400" dirty="0"/>
              <a:t> </a:t>
            </a:r>
            <a:r>
              <a:rPr lang="fr-BE" sz="1400" b="1" dirty="0"/>
              <a:t>Cadre de vie</a:t>
            </a:r>
            <a:r>
              <a:rPr lang="fr-BE" sz="1400" dirty="0"/>
              <a:t> parfois </a:t>
            </a:r>
            <a:r>
              <a:rPr lang="fr-BE" sz="1400" b="1" dirty="0"/>
              <a:t>mal préservé/surveillé</a:t>
            </a:r>
            <a:endParaRPr lang="fr-BE" sz="1400" dirty="0"/>
          </a:p>
          <a:p>
            <a:pPr>
              <a:lnSpc>
                <a:spcPts val="1800"/>
              </a:lnSpc>
              <a:buClr>
                <a:schemeClr val="accent6">
                  <a:lumMod val="75000"/>
                </a:schemeClr>
              </a:buClr>
              <a:buFont typeface="Courier New" pitchFamily="49" charset="0"/>
              <a:buChar char="o"/>
            </a:pPr>
            <a:r>
              <a:rPr lang="fr-BE" sz="1400" dirty="0"/>
              <a:t> </a:t>
            </a:r>
            <a:r>
              <a:rPr lang="fr-BE" sz="1400" b="1" dirty="0"/>
              <a:t>Baignade impossible</a:t>
            </a:r>
          </a:p>
          <a:p>
            <a:pPr>
              <a:lnSpc>
                <a:spcPts val="1800"/>
              </a:lnSpc>
              <a:buClr>
                <a:schemeClr val="accent6">
                  <a:lumMod val="75000"/>
                </a:schemeClr>
              </a:buClr>
              <a:buFont typeface="Courier New" pitchFamily="49" charset="0"/>
              <a:buChar char="o"/>
            </a:pPr>
            <a:r>
              <a:rPr lang="fr-BE" sz="1400" dirty="0"/>
              <a:t> </a:t>
            </a:r>
            <a:r>
              <a:rPr lang="fr-BE" sz="1400" b="1" dirty="0"/>
              <a:t>Surexploitation</a:t>
            </a:r>
            <a:r>
              <a:rPr lang="fr-BE" sz="1400" dirty="0"/>
              <a:t> de  sites (ex: </a:t>
            </a:r>
            <a:r>
              <a:rPr lang="fr-BE" sz="1400" dirty="0" err="1"/>
              <a:t>Ninglinspo</a:t>
            </a:r>
            <a:r>
              <a:rPr lang="fr-BE" sz="1400" dirty="0"/>
              <a:t>)</a:t>
            </a:r>
          </a:p>
          <a:p>
            <a:pPr>
              <a:lnSpc>
                <a:spcPts val="1800"/>
              </a:lnSpc>
              <a:buClr>
                <a:schemeClr val="accent6">
                  <a:lumMod val="75000"/>
                </a:schemeClr>
              </a:buClr>
              <a:buFont typeface="Courier New" pitchFamily="49" charset="0"/>
              <a:buChar char="o"/>
            </a:pPr>
            <a:r>
              <a:rPr lang="fr-BE" sz="1400" b="1" dirty="0"/>
              <a:t> Sites naturels </a:t>
            </a:r>
            <a:r>
              <a:rPr lang="fr-BE" sz="1400" dirty="0"/>
              <a:t>parfois non respectés et saccagés</a:t>
            </a:r>
          </a:p>
          <a:p>
            <a:pPr>
              <a:lnSpc>
                <a:spcPts val="1800"/>
              </a:lnSpc>
              <a:buClr>
                <a:schemeClr val="accent6">
                  <a:lumMod val="75000"/>
                </a:schemeClr>
              </a:buClr>
              <a:buFont typeface="Courier New" pitchFamily="49" charset="0"/>
              <a:buChar char="o"/>
            </a:pPr>
            <a:r>
              <a:rPr lang="fr-BE" sz="1400" dirty="0"/>
              <a:t> Balisage, développement et entretien douteux </a:t>
            </a:r>
            <a:r>
              <a:rPr lang="fr-BE" sz="1400" b="1" dirty="0"/>
              <a:t>sentiers / Patrimoine</a:t>
            </a:r>
            <a:r>
              <a:rPr lang="fr-BE" sz="1400" dirty="0"/>
              <a:t> parfois peu entretenu et valorisé </a:t>
            </a:r>
          </a:p>
          <a:p>
            <a:pPr>
              <a:lnSpc>
                <a:spcPts val="1800"/>
              </a:lnSpc>
              <a:buClr>
                <a:schemeClr val="accent6">
                  <a:lumMod val="75000"/>
                </a:schemeClr>
              </a:buClr>
              <a:buFont typeface="Courier New" pitchFamily="49" charset="0"/>
              <a:buChar char="o"/>
            </a:pPr>
            <a:r>
              <a:rPr lang="fr-BE" sz="1400" dirty="0"/>
              <a:t>Aucune valorisation des </a:t>
            </a:r>
            <a:r>
              <a:rPr lang="fr-BE" sz="1400" b="1" dirty="0"/>
              <a:t>chantoirs</a:t>
            </a:r>
            <a:r>
              <a:rPr lang="fr-BE" sz="1400" dirty="0"/>
              <a:t> (gros atouts mais pas de panneaux) </a:t>
            </a:r>
          </a:p>
          <a:p>
            <a:pPr>
              <a:lnSpc>
                <a:spcPts val="1800"/>
              </a:lnSpc>
              <a:buClr>
                <a:schemeClr val="accent6">
                  <a:lumMod val="75000"/>
                </a:schemeClr>
              </a:buClr>
              <a:buFont typeface="Courier New" pitchFamily="49" charset="0"/>
              <a:buChar char="o"/>
            </a:pPr>
            <a:r>
              <a:rPr lang="fr-BE" sz="1400" b="1" dirty="0"/>
              <a:t> Absence de fleurs vivaces </a:t>
            </a:r>
            <a:r>
              <a:rPr lang="fr-BE" sz="1400" dirty="0"/>
              <a:t>et de </a:t>
            </a:r>
            <a:r>
              <a:rPr lang="fr-BE" sz="1400" b="1" dirty="0"/>
              <a:t>panneaux</a:t>
            </a:r>
          </a:p>
          <a:p>
            <a:pPr>
              <a:lnSpc>
                <a:spcPts val="1800"/>
              </a:lnSpc>
              <a:buClr>
                <a:schemeClr val="accent6">
                  <a:lumMod val="75000"/>
                </a:schemeClr>
              </a:buClr>
              <a:buFont typeface="Courier New" pitchFamily="49" charset="0"/>
              <a:buChar char="o"/>
            </a:pPr>
            <a:r>
              <a:rPr lang="fr-BE" sz="1400" dirty="0"/>
              <a:t> </a:t>
            </a:r>
            <a:r>
              <a:rPr lang="fr-BE" sz="1400" b="1" dirty="0"/>
              <a:t>Chemin Place de Chézy - Château</a:t>
            </a:r>
            <a:r>
              <a:rPr lang="fr-BE" sz="1400" dirty="0"/>
              <a:t> à réhabiliter</a:t>
            </a:r>
          </a:p>
          <a:p>
            <a:pPr>
              <a:lnSpc>
                <a:spcPts val="1800"/>
              </a:lnSpc>
              <a:buClr>
                <a:schemeClr val="accent6">
                  <a:lumMod val="75000"/>
                </a:schemeClr>
              </a:buClr>
              <a:buFont typeface="Courier New" pitchFamily="49" charset="0"/>
              <a:buChar char="o"/>
            </a:pPr>
            <a:r>
              <a:rPr lang="fr-BE" sz="1400" dirty="0"/>
              <a:t> </a:t>
            </a:r>
            <a:r>
              <a:rPr lang="fr-BE" sz="1400" b="1" dirty="0"/>
              <a:t>Manque de respect des agriculteurs</a:t>
            </a:r>
          </a:p>
          <a:p>
            <a:pPr>
              <a:lnSpc>
                <a:spcPts val="1800"/>
              </a:lnSpc>
              <a:buClr>
                <a:schemeClr val="accent6">
                  <a:lumMod val="75000"/>
                </a:schemeClr>
              </a:buClr>
              <a:buFont typeface="Courier New" pitchFamily="49" charset="0"/>
              <a:buChar char="o"/>
            </a:pPr>
            <a:r>
              <a:rPr lang="fr-BE" sz="1400" dirty="0"/>
              <a:t> Dégâts dans les </a:t>
            </a:r>
            <a:r>
              <a:rPr lang="fr-BE" sz="1400" b="1" dirty="0"/>
              <a:t>bois</a:t>
            </a:r>
            <a:r>
              <a:rPr lang="fr-BE" sz="1400" dirty="0"/>
              <a:t> à cause des exploitants</a:t>
            </a:r>
          </a:p>
          <a:p>
            <a:pPr>
              <a:lnSpc>
                <a:spcPts val="1800"/>
              </a:lnSpc>
              <a:buClr>
                <a:schemeClr val="accent6">
                  <a:lumMod val="75000"/>
                </a:schemeClr>
              </a:buClr>
              <a:buFont typeface="Courier New" pitchFamily="49" charset="0"/>
              <a:buChar char="o"/>
            </a:pPr>
            <a:r>
              <a:rPr lang="fr-BE" sz="1400" dirty="0"/>
              <a:t>  </a:t>
            </a:r>
            <a:r>
              <a:rPr lang="fr-BE" sz="1400" b="1" dirty="0"/>
              <a:t>Technique taille de haies </a:t>
            </a:r>
            <a:r>
              <a:rPr lang="fr-BE" sz="1400" dirty="0"/>
              <a:t>parfois non appropriées (remplacer  broyeur par outil adapté et respectueux de la végétation)</a:t>
            </a:r>
          </a:p>
          <a:p>
            <a:pPr>
              <a:lnSpc>
                <a:spcPts val="1800"/>
              </a:lnSpc>
              <a:buClr>
                <a:schemeClr val="accent6">
                  <a:lumMod val="75000"/>
                </a:schemeClr>
              </a:buClr>
              <a:buFont typeface="Courier New" pitchFamily="49" charset="0"/>
              <a:buChar char="o"/>
            </a:pPr>
            <a:r>
              <a:rPr lang="fr-BE" sz="1400" dirty="0"/>
              <a:t> Absence de </a:t>
            </a:r>
            <a:r>
              <a:rPr lang="fr-BE" sz="1400" b="1" dirty="0"/>
              <a:t>composte collectif </a:t>
            </a:r>
            <a:r>
              <a:rPr lang="fr-BE" sz="1400" dirty="0"/>
              <a:t>géré par les citoyens</a:t>
            </a:r>
          </a:p>
          <a:p>
            <a:pPr>
              <a:lnSpc>
                <a:spcPts val="1800"/>
              </a:lnSpc>
              <a:buClr>
                <a:schemeClr val="accent6">
                  <a:lumMod val="75000"/>
                </a:schemeClr>
              </a:buClr>
              <a:buFont typeface="Courier New" pitchFamily="49" charset="0"/>
              <a:buChar char="o"/>
            </a:pPr>
            <a:r>
              <a:rPr lang="fr-BE" sz="1400" dirty="0"/>
              <a:t> 	</a:t>
            </a:r>
            <a:r>
              <a:rPr lang="fr-BE" sz="1400" b="1" dirty="0"/>
              <a:t>Déneigement</a:t>
            </a:r>
            <a:r>
              <a:rPr lang="fr-BE" sz="1400" dirty="0"/>
              <a:t> insuffisant</a:t>
            </a:r>
          </a:p>
          <a:p>
            <a:pPr>
              <a:lnSpc>
                <a:spcPts val="1800"/>
              </a:lnSpc>
              <a:buClr>
                <a:schemeClr val="accent6">
                  <a:lumMod val="75000"/>
                </a:schemeClr>
              </a:buClr>
              <a:buFont typeface="Courier New" pitchFamily="49" charset="0"/>
              <a:buChar char="o"/>
            </a:pPr>
            <a:r>
              <a:rPr lang="fr-BE" sz="1400" dirty="0"/>
              <a:t> Pourtours </a:t>
            </a:r>
            <a:r>
              <a:rPr lang="fr-BE" sz="1400" b="1" dirty="0"/>
              <a:t>containers verts </a:t>
            </a:r>
            <a:r>
              <a:rPr lang="fr-BE" sz="1400" dirty="0"/>
              <a:t>pas propres</a:t>
            </a:r>
          </a:p>
          <a:p>
            <a:pPr marL="285750" indent="-285750" algn="ctr">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naturel</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214282" y="1714488"/>
            <a:ext cx="3759892" cy="4670509"/>
          </a:xfrm>
          <a:prstGeom prst="rect">
            <a:avLst/>
          </a:prstGeom>
          <a:noFill/>
        </p:spPr>
        <p:txBody>
          <a:bodyPr wrap="square" rtlCol="0">
            <a:spAutoFit/>
          </a:bodyPr>
          <a:lstStyle/>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Maintien</a:t>
            </a:r>
            <a:r>
              <a:rPr lang="fr-BE" sz="1600" dirty="0">
                <a:cs typeface="Calibri" pitchFamily="34" charset="0"/>
              </a:rPr>
              <a:t> du cadre de vie, du calme et de la beauté du paysage grâce, notamment à la proximité de la forêt, la campagne, les sites naturels  dont le </a:t>
            </a:r>
            <a:r>
              <a:rPr lang="fr-BE" sz="1600" dirty="0" err="1">
                <a:cs typeface="Calibri" pitchFamily="34" charset="0"/>
              </a:rPr>
              <a:t>Ninglinspo</a:t>
            </a:r>
            <a:r>
              <a:rPr lang="fr-BE" sz="1600" dirty="0">
                <a:cs typeface="Calibri" pitchFamily="34" charset="0"/>
              </a:rPr>
              <a:t> et l’Amblève.</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Poursuite</a:t>
            </a:r>
            <a:r>
              <a:rPr lang="fr-BE" sz="1600" dirty="0">
                <a:cs typeface="Calibri" pitchFamily="34" charset="0"/>
              </a:rPr>
              <a:t> de l’effort afin  de rendre les espaces publics agréables via la plantation de fleurs, des statues  et des bancs.</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Poursuite</a:t>
            </a:r>
            <a:r>
              <a:rPr lang="fr-BE" sz="1600" dirty="0">
                <a:cs typeface="Calibri" pitchFamily="34" charset="0"/>
              </a:rPr>
              <a:t> du bon balisage des sentiers et chemins. </a:t>
            </a:r>
          </a:p>
          <a:p>
            <a:pPr marL="285750" indent="-285750" algn="just">
              <a:lnSpc>
                <a:spcPts val="2100"/>
              </a:lnSpc>
              <a:buClr>
                <a:schemeClr val="accent6">
                  <a:lumMod val="50000"/>
                </a:schemeClr>
              </a:buClr>
              <a:buFont typeface="Courier New" pitchFamily="49" charset="0"/>
              <a:buChar char="o"/>
            </a:pPr>
            <a:endParaRPr lang="fr-BE" sz="1200" dirty="0">
              <a:cs typeface="Calibri" pitchFamily="34" charset="0"/>
            </a:endParaRPr>
          </a:p>
          <a:p>
            <a:pPr marL="285750" indent="-285750" algn="ctr">
              <a:lnSpc>
                <a:spcPts val="2100"/>
              </a:lnSpc>
              <a:buClr>
                <a:schemeClr val="accent6">
                  <a:lumMod val="50000"/>
                </a:schemeClr>
              </a:buClr>
              <a:buFont typeface="Courier New" pitchFamily="49" charset="0"/>
              <a:buChar char="o"/>
            </a:pPr>
            <a:endParaRPr lang="fr-BE" sz="1200" dirty="0">
              <a:cs typeface="Calibri" pitchFamily="34" charset="0"/>
            </a:endParaRPr>
          </a:p>
          <a:p>
            <a:pPr marL="285750" indent="-285750" algn="ctr">
              <a:lnSpc>
                <a:spcPts val="2100"/>
              </a:lnSpc>
              <a:buClr>
                <a:schemeClr val="accent6">
                  <a:lumMod val="50000"/>
                </a:schemeClr>
              </a:buClr>
              <a:buFont typeface="Courier New" pitchFamily="49" charset="0"/>
              <a:buChar char="o"/>
            </a:pPr>
            <a:endParaRPr lang="fr-BE" sz="1200" dirty="0">
              <a:cs typeface="Calibri" pitchFamily="34" charset="0"/>
            </a:endParaRPr>
          </a:p>
        </p:txBody>
      </p:sp>
      <p:sp>
        <p:nvSpPr>
          <p:cNvPr id="22" name="ZoneTexte 21"/>
          <p:cNvSpPr txBox="1"/>
          <p:nvPr/>
        </p:nvSpPr>
        <p:spPr>
          <a:xfrm>
            <a:off x="5214942" y="2428868"/>
            <a:ext cx="3759892" cy="3306931"/>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Surexploitation et non respect </a:t>
            </a:r>
            <a:r>
              <a:rPr lang="fr-BE" sz="1600" dirty="0">
                <a:cs typeface="Calibri" pitchFamily="34" charset="0"/>
              </a:rPr>
              <a:t>des sites naturels , de la forêt et du Patrimoine  à cause, notamment, de la non valorisation, d’une mauvaise technique de taille de haies et des dégâts de la part des exploitants et agriculteurs.</a:t>
            </a:r>
          </a:p>
          <a:p>
            <a:pPr marL="285750" indent="-285750" algn="just">
              <a:lnSpc>
                <a:spcPts val="18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Baisse</a:t>
            </a:r>
            <a:r>
              <a:rPr lang="fr-BE" sz="1600" dirty="0">
                <a:cs typeface="Calibri" pitchFamily="34" charset="0"/>
              </a:rPr>
              <a:t> du tri des déchets au vu du pourtour sale des containers et de la volonté de créer un composte collectif.</a:t>
            </a:r>
          </a:p>
          <a:p>
            <a:pPr marL="285750" indent="-285750" algn="just">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ENJEUX</a:t>
            </a:r>
          </a:p>
        </p:txBody>
      </p:sp>
      <p:sp>
        <p:nvSpPr>
          <p:cNvPr id="17" name="ZoneTexte 16"/>
          <p:cNvSpPr txBox="1"/>
          <p:nvPr/>
        </p:nvSpPr>
        <p:spPr>
          <a:xfrm>
            <a:off x="2643174" y="1785926"/>
            <a:ext cx="3759892" cy="4016484"/>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Maintenir </a:t>
            </a:r>
            <a:r>
              <a:rPr lang="fr-BE" sz="1600" dirty="0">
                <a:cs typeface="Calibri" pitchFamily="34" charset="0"/>
              </a:rPr>
              <a:t>le cadre de vie, le calme et la beauté du paysage en contrant la surexploitation et le non-respect de certains sites naturels, de la forêt ou du Patrimoine.</a:t>
            </a: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Continuer</a:t>
            </a:r>
            <a:r>
              <a:rPr lang="fr-BE" sz="1600" dirty="0">
                <a:cs typeface="Calibri" pitchFamily="34" charset="0"/>
              </a:rPr>
              <a:t> les efforts visant à maintenir les espaces publics agréables </a:t>
            </a: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Poursuivre</a:t>
            </a:r>
            <a:r>
              <a:rPr lang="fr-BE" sz="1600" dirty="0">
                <a:cs typeface="Calibri" pitchFamily="34" charset="0"/>
              </a:rPr>
              <a:t> le développement des promenades et le bon balisage de ces dernières.</a:t>
            </a: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Renforcer</a:t>
            </a:r>
            <a:r>
              <a:rPr lang="fr-BE" sz="1600" dirty="0">
                <a:cs typeface="Calibri" pitchFamily="34" charset="0"/>
              </a:rPr>
              <a:t> la bonne gestion du tri des déchets via un meilleur entretien des dispositifs et la création d’un composte collectif.</a:t>
            </a:r>
          </a:p>
        </p:txBody>
      </p:sp>
    </p:spTree>
    <p:extLst>
      <p:ext uri="{BB962C8B-B14F-4D97-AF65-F5344CB8AC3E}">
        <p14:creationId xmlns:p14="http://schemas.microsoft.com/office/powerpoint/2010/main" val="8555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907364" y="764704"/>
            <a:ext cx="5511332" cy="5444930"/>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sp>
        <p:nvSpPr>
          <p:cNvPr id="15" name="Ellipse 14"/>
          <p:cNvSpPr/>
          <p:nvPr/>
        </p:nvSpPr>
        <p:spPr>
          <a:xfrm>
            <a:off x="4143372" y="1231805"/>
            <a:ext cx="5472608" cy="5406673"/>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bâti</a:t>
            </a:r>
          </a:p>
        </p:txBody>
      </p:sp>
      <p:sp>
        <p:nvSpPr>
          <p:cNvPr id="16" name="ZoneTexte 15"/>
          <p:cNvSpPr txBox="1"/>
          <p:nvPr/>
        </p:nvSpPr>
        <p:spPr>
          <a:xfrm>
            <a:off x="214282" y="1428736"/>
            <a:ext cx="3714776" cy="4154984"/>
          </a:xfrm>
          <a:prstGeom prst="rect">
            <a:avLst/>
          </a:prstGeom>
          <a:noFill/>
        </p:spPr>
        <p:txBody>
          <a:bodyPr wrap="square" rtlCol="0">
            <a:spAutoFit/>
          </a:bodyPr>
          <a:lstStyle/>
          <a:p>
            <a:pPr>
              <a:lnSpc>
                <a:spcPct val="150000"/>
              </a:lnSpc>
              <a:buClr>
                <a:schemeClr val="accent6">
                  <a:lumMod val="75000"/>
                </a:schemeClr>
              </a:buClr>
              <a:buFont typeface="Courier New" pitchFamily="49" charset="0"/>
              <a:buChar char="o"/>
            </a:pPr>
            <a:r>
              <a:rPr lang="fr-BE" sz="1400" dirty="0"/>
              <a:t> </a:t>
            </a:r>
            <a:r>
              <a:rPr lang="fr-BE" sz="1400" b="1" dirty="0"/>
              <a:t>Ecole</a:t>
            </a:r>
            <a:r>
              <a:rPr lang="fr-BE" sz="1400" dirty="0"/>
              <a:t> au cœur du village d’</a:t>
            </a:r>
            <a:r>
              <a:rPr lang="fr-BE" sz="1400" dirty="0" err="1"/>
              <a:t>Awan</a:t>
            </a:r>
            <a:endParaRPr lang="fr-BE" sz="1400" dirty="0"/>
          </a:p>
          <a:p>
            <a:pPr>
              <a:lnSpc>
                <a:spcPct val="150000"/>
              </a:lnSpc>
              <a:buClr>
                <a:schemeClr val="accent6">
                  <a:lumMod val="75000"/>
                </a:schemeClr>
              </a:buClr>
              <a:buFont typeface="Courier New" pitchFamily="49" charset="0"/>
              <a:buChar char="o"/>
            </a:pPr>
            <a:r>
              <a:rPr lang="fr-BE" sz="1400" dirty="0"/>
              <a:t> Point </a:t>
            </a:r>
            <a:r>
              <a:rPr lang="fr-BE" sz="1400" b="1" dirty="0"/>
              <a:t>PICHE (</a:t>
            </a:r>
            <a:r>
              <a:rPr lang="fr-BE" sz="1400" b="1" dirty="0" err="1"/>
              <a:t>Awan</a:t>
            </a:r>
            <a:r>
              <a:rPr lang="fr-BE" sz="1400" b="1" dirty="0"/>
              <a:t>)</a:t>
            </a:r>
          </a:p>
          <a:p>
            <a:pPr>
              <a:lnSpc>
                <a:spcPct val="150000"/>
              </a:lnSpc>
              <a:buClr>
                <a:schemeClr val="accent6">
                  <a:lumMod val="75000"/>
                </a:schemeClr>
              </a:buClr>
              <a:buFont typeface="Courier New" pitchFamily="49" charset="0"/>
              <a:buChar char="o"/>
            </a:pPr>
            <a:r>
              <a:rPr lang="fr-BE" sz="1400" dirty="0"/>
              <a:t> Grande </a:t>
            </a:r>
            <a:r>
              <a:rPr lang="fr-BE" sz="1400" b="1" dirty="0"/>
              <a:t>efficacité</a:t>
            </a:r>
            <a:r>
              <a:rPr lang="fr-BE" sz="1400" dirty="0"/>
              <a:t> du service communal d’entretien</a:t>
            </a:r>
          </a:p>
          <a:p>
            <a:pPr>
              <a:lnSpc>
                <a:spcPct val="150000"/>
              </a:lnSpc>
              <a:buClr>
                <a:schemeClr val="accent6">
                  <a:lumMod val="75000"/>
                </a:schemeClr>
              </a:buClr>
              <a:buFont typeface="Courier New" pitchFamily="49" charset="0"/>
              <a:buChar char="o"/>
            </a:pPr>
            <a:r>
              <a:rPr lang="fr-BE" sz="1400" dirty="0"/>
              <a:t> Mini </a:t>
            </a:r>
            <a:r>
              <a:rPr lang="fr-BE" sz="1400" b="1" dirty="0"/>
              <a:t>station d’épuration </a:t>
            </a:r>
            <a:r>
              <a:rPr lang="fr-BE" sz="1400" dirty="0"/>
              <a:t>à </a:t>
            </a:r>
            <a:r>
              <a:rPr lang="fr-BE" sz="1400" b="1" dirty="0" err="1"/>
              <a:t>Emblève</a:t>
            </a:r>
            <a:endParaRPr lang="fr-BE" sz="1400" b="1" dirty="0"/>
          </a:p>
          <a:p>
            <a:pPr>
              <a:lnSpc>
                <a:spcPct val="150000"/>
              </a:lnSpc>
              <a:buClr>
                <a:schemeClr val="accent6">
                  <a:lumMod val="75000"/>
                </a:schemeClr>
              </a:buClr>
              <a:buFont typeface="Courier New" pitchFamily="49" charset="0"/>
              <a:buChar char="o"/>
            </a:pPr>
            <a:r>
              <a:rPr lang="fr-BE" sz="1400" dirty="0"/>
              <a:t> Plaisir du </a:t>
            </a:r>
            <a:r>
              <a:rPr lang="fr-BE" sz="1400" b="1" dirty="0" err="1"/>
              <a:t>RAVeL</a:t>
            </a:r>
            <a:endParaRPr lang="fr-BE" sz="1400" b="1" dirty="0"/>
          </a:p>
          <a:p>
            <a:pPr>
              <a:lnSpc>
                <a:spcPct val="150000"/>
              </a:lnSpc>
              <a:buClr>
                <a:schemeClr val="accent6">
                  <a:lumMod val="75000"/>
                </a:schemeClr>
              </a:buClr>
              <a:buFont typeface="Courier New" pitchFamily="49" charset="0"/>
              <a:buChar char="o"/>
            </a:pPr>
            <a:r>
              <a:rPr lang="fr-BE" sz="1400" dirty="0"/>
              <a:t> </a:t>
            </a:r>
            <a:r>
              <a:rPr lang="fr-BE" sz="1400" b="1" dirty="0"/>
              <a:t>Chapelle</a:t>
            </a:r>
            <a:r>
              <a:rPr lang="fr-BE" sz="1400" dirty="0"/>
              <a:t> d’</a:t>
            </a:r>
            <a:r>
              <a:rPr lang="fr-BE" sz="1400" b="1" dirty="0" err="1"/>
              <a:t>Houssonloge</a:t>
            </a:r>
            <a:r>
              <a:rPr lang="fr-BE" sz="1400" b="1" dirty="0"/>
              <a:t> </a:t>
            </a:r>
            <a:r>
              <a:rPr lang="fr-BE" sz="1400" dirty="0"/>
              <a:t>(projet constructif de désacralisation pour en faire un espace convivial) </a:t>
            </a:r>
          </a:p>
          <a:p>
            <a:pPr>
              <a:lnSpc>
                <a:spcPct val="150000"/>
              </a:lnSpc>
              <a:buClr>
                <a:schemeClr val="accent6">
                  <a:lumMod val="75000"/>
                </a:schemeClr>
              </a:buClr>
            </a:pPr>
            <a:r>
              <a:rPr lang="fr-BE" sz="1400" dirty="0"/>
              <a:t>Relogement progressif des résidants des zones HP </a:t>
            </a:r>
            <a:r>
              <a:rPr lang="fr-BE" sz="1400" b="1" dirty="0"/>
              <a:t>dans le cadre du plan HP</a:t>
            </a:r>
          </a:p>
          <a:p>
            <a:pPr>
              <a:lnSpc>
                <a:spcPct val="150000"/>
              </a:lnSpc>
              <a:buClr>
                <a:schemeClr val="accent6">
                  <a:lumMod val="75000"/>
                </a:schemeClr>
              </a:buClr>
              <a:buFont typeface="Courier New" pitchFamily="49" charset="0"/>
              <a:buChar char="o"/>
            </a:pPr>
            <a:r>
              <a:rPr lang="fr-BE" sz="1400" dirty="0"/>
              <a:t> </a:t>
            </a:r>
            <a:r>
              <a:rPr lang="fr-BE" sz="1400" b="1" dirty="0"/>
              <a:t>Villages typiques</a:t>
            </a: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4786314" y="1776273"/>
            <a:ext cx="4521969" cy="4913140"/>
          </a:xfrm>
          <a:prstGeom prst="rect">
            <a:avLst/>
          </a:prstGeom>
          <a:noFill/>
        </p:spPr>
        <p:txBody>
          <a:bodyPr wrap="square" rtlCol="0">
            <a:spAutoFit/>
          </a:bodyPr>
          <a:lstStyle/>
          <a:p>
            <a:pPr>
              <a:lnSpc>
                <a:spcPts val="1800"/>
              </a:lnSpc>
              <a:buClr>
                <a:schemeClr val="accent6">
                  <a:lumMod val="75000"/>
                </a:schemeClr>
              </a:buClr>
              <a:buFont typeface="Courier New" pitchFamily="49" charset="0"/>
              <a:buChar char="o"/>
            </a:pPr>
            <a:r>
              <a:rPr lang="fr-BE" sz="1400" dirty="0"/>
              <a:t> Trop de </a:t>
            </a:r>
            <a:r>
              <a:rPr lang="fr-BE" sz="1400" b="1" dirty="0"/>
              <a:t>nouveaux logements </a:t>
            </a:r>
            <a:r>
              <a:rPr lang="fr-BE" sz="1400" dirty="0"/>
              <a:t>et lotissements</a:t>
            </a:r>
          </a:p>
          <a:p>
            <a:pPr>
              <a:lnSpc>
                <a:spcPts val="1800"/>
              </a:lnSpc>
              <a:buClr>
                <a:schemeClr val="accent6">
                  <a:lumMod val="75000"/>
                </a:schemeClr>
              </a:buClr>
              <a:buFont typeface="Courier New" pitchFamily="49" charset="0"/>
              <a:buChar char="o"/>
            </a:pPr>
            <a:r>
              <a:rPr lang="fr-BE" sz="1400" b="1" dirty="0"/>
              <a:t> </a:t>
            </a:r>
            <a:r>
              <a:rPr lang="fr-BE" sz="1400" b="1" dirty="0" err="1"/>
              <a:t>Remouchamps</a:t>
            </a:r>
            <a:r>
              <a:rPr lang="fr-BE" sz="1400" b="1" dirty="0"/>
              <a:t> </a:t>
            </a:r>
            <a:r>
              <a:rPr lang="fr-BE" sz="1400" dirty="0"/>
              <a:t>: </a:t>
            </a:r>
            <a:r>
              <a:rPr lang="fr-BE" sz="1400" b="1" dirty="0"/>
              <a:t>trop d’immeubles </a:t>
            </a:r>
            <a:r>
              <a:rPr lang="fr-BE" sz="1400" dirty="0"/>
              <a:t>à apparts</a:t>
            </a:r>
          </a:p>
          <a:p>
            <a:pPr>
              <a:lnSpc>
                <a:spcPts val="1800"/>
              </a:lnSpc>
              <a:buClr>
                <a:schemeClr val="accent6">
                  <a:lumMod val="75000"/>
                </a:schemeClr>
              </a:buClr>
              <a:buFont typeface="Courier New" pitchFamily="49" charset="0"/>
              <a:buChar char="o"/>
            </a:pPr>
            <a:r>
              <a:rPr lang="fr-BE" sz="1400" dirty="0"/>
              <a:t> Habitat </a:t>
            </a:r>
            <a:r>
              <a:rPr lang="fr-BE" sz="1400" b="1" dirty="0"/>
              <a:t>trop concentré</a:t>
            </a:r>
          </a:p>
          <a:p>
            <a:pPr>
              <a:lnSpc>
                <a:spcPts val="1800"/>
              </a:lnSpc>
              <a:buClr>
                <a:schemeClr val="accent6">
                  <a:lumMod val="75000"/>
                </a:schemeClr>
              </a:buClr>
              <a:buFont typeface="Courier New" pitchFamily="49" charset="0"/>
              <a:buChar char="o"/>
            </a:pPr>
            <a:r>
              <a:rPr lang="fr-BE" sz="1400" b="1" dirty="0"/>
              <a:t> Logements </a:t>
            </a:r>
            <a:r>
              <a:rPr lang="fr-BE" sz="1400" dirty="0"/>
              <a:t>trop</a:t>
            </a:r>
            <a:r>
              <a:rPr lang="fr-BE" sz="1400" b="1" dirty="0"/>
              <a:t> hétéroclites</a:t>
            </a:r>
          </a:p>
          <a:p>
            <a:pPr>
              <a:lnSpc>
                <a:spcPts val="1800"/>
              </a:lnSpc>
              <a:buClr>
                <a:schemeClr val="accent6">
                  <a:lumMod val="75000"/>
                </a:schemeClr>
              </a:buClr>
              <a:buFont typeface="Courier New" pitchFamily="49" charset="0"/>
              <a:buChar char="o"/>
            </a:pPr>
            <a:r>
              <a:rPr lang="fr-BE" sz="1400" b="1" dirty="0"/>
              <a:t> </a:t>
            </a:r>
            <a:r>
              <a:rPr lang="fr-BE" sz="1400" dirty="0"/>
              <a:t>Aspect banal ou obsolète des </a:t>
            </a:r>
            <a:r>
              <a:rPr lang="fr-BE" sz="1400" b="1" dirty="0"/>
              <a:t>nouveaux bâtiments</a:t>
            </a:r>
          </a:p>
          <a:p>
            <a:pPr>
              <a:lnSpc>
                <a:spcPts val="1800"/>
              </a:lnSpc>
              <a:buClr>
                <a:schemeClr val="accent6">
                  <a:lumMod val="75000"/>
                </a:schemeClr>
              </a:buClr>
              <a:buFont typeface="Courier New" pitchFamily="49" charset="0"/>
              <a:buChar char="o"/>
            </a:pPr>
            <a:r>
              <a:rPr lang="fr-BE" sz="1400" b="1" dirty="0"/>
              <a:t>Expansion</a:t>
            </a:r>
            <a:r>
              <a:rPr lang="fr-BE" sz="1400" dirty="0"/>
              <a:t> du logement démesurée</a:t>
            </a:r>
          </a:p>
          <a:p>
            <a:pPr>
              <a:lnSpc>
                <a:spcPts val="1800"/>
              </a:lnSpc>
              <a:buClr>
                <a:schemeClr val="accent6">
                  <a:lumMod val="75000"/>
                </a:schemeClr>
              </a:buClr>
              <a:buFont typeface="Courier New" pitchFamily="49" charset="0"/>
              <a:buChar char="o"/>
            </a:pPr>
            <a:r>
              <a:rPr lang="fr-BE" sz="1400" b="1" dirty="0"/>
              <a:t>Maisons vides : logements à adapter </a:t>
            </a:r>
            <a:r>
              <a:rPr lang="fr-BE" sz="1400" dirty="0"/>
              <a:t>au(x) vieillissement population /familles monoparentales</a:t>
            </a:r>
          </a:p>
          <a:p>
            <a:pPr>
              <a:lnSpc>
                <a:spcPts val="1800"/>
              </a:lnSpc>
              <a:buClr>
                <a:schemeClr val="accent6">
                  <a:lumMod val="75000"/>
                </a:schemeClr>
              </a:buClr>
              <a:buFont typeface="Courier New" pitchFamily="49" charset="0"/>
              <a:buChar char="o"/>
            </a:pPr>
            <a:r>
              <a:rPr lang="fr-BE" sz="1400" dirty="0"/>
              <a:t> </a:t>
            </a:r>
            <a:r>
              <a:rPr lang="fr-BE" sz="1400" b="1" dirty="0"/>
              <a:t>Manque</a:t>
            </a:r>
            <a:r>
              <a:rPr lang="fr-BE" sz="1400" dirty="0"/>
              <a:t> </a:t>
            </a:r>
            <a:r>
              <a:rPr lang="fr-BE" sz="1400" b="1" dirty="0"/>
              <a:t>parking logements </a:t>
            </a:r>
            <a:r>
              <a:rPr lang="fr-BE" sz="1400" dirty="0"/>
              <a:t>(2 et pas 1/log)</a:t>
            </a:r>
          </a:p>
          <a:p>
            <a:pPr>
              <a:lnSpc>
                <a:spcPts val="1800"/>
              </a:lnSpc>
              <a:buClr>
                <a:schemeClr val="accent6">
                  <a:lumMod val="75000"/>
                </a:schemeClr>
              </a:buClr>
              <a:buFont typeface="Courier New" pitchFamily="49" charset="0"/>
              <a:buChar char="o"/>
            </a:pPr>
            <a:r>
              <a:rPr lang="fr-BE" sz="1400" dirty="0"/>
              <a:t> </a:t>
            </a:r>
            <a:r>
              <a:rPr lang="fr-BE" sz="1400" b="1" dirty="0"/>
              <a:t>Au </a:t>
            </a:r>
            <a:r>
              <a:rPr lang="fr-BE" sz="1400" b="1" dirty="0" err="1"/>
              <a:t>Cwîmont</a:t>
            </a:r>
            <a:r>
              <a:rPr lang="fr-BE" sz="1400" b="1" dirty="0"/>
              <a:t>, </a:t>
            </a:r>
            <a:r>
              <a:rPr lang="fr-BE" sz="1400" dirty="0"/>
              <a:t>maisons construites sur des terrains communaux </a:t>
            </a:r>
            <a:r>
              <a:rPr lang="fr-BE" sz="1400" b="1" dirty="0"/>
              <a:t>(en cours de régularisation)</a:t>
            </a:r>
          </a:p>
          <a:p>
            <a:pPr>
              <a:lnSpc>
                <a:spcPts val="1800"/>
              </a:lnSpc>
              <a:buClr>
                <a:schemeClr val="accent6">
                  <a:lumMod val="75000"/>
                </a:schemeClr>
              </a:buClr>
              <a:buFont typeface="Courier New" pitchFamily="49" charset="0"/>
              <a:buChar char="o"/>
            </a:pPr>
            <a:r>
              <a:rPr lang="fr-BE" sz="1400" b="1" dirty="0"/>
              <a:t> Dépôts clandestins </a:t>
            </a:r>
            <a:r>
              <a:rPr lang="fr-BE" sz="1400" dirty="0"/>
              <a:t>et </a:t>
            </a:r>
            <a:r>
              <a:rPr lang="fr-BE" sz="1400" b="1" dirty="0"/>
              <a:t>maisons abandonnées</a:t>
            </a:r>
          </a:p>
          <a:p>
            <a:pPr>
              <a:lnSpc>
                <a:spcPts val="1800"/>
              </a:lnSpc>
              <a:buClr>
                <a:schemeClr val="accent6">
                  <a:lumMod val="75000"/>
                </a:schemeClr>
              </a:buClr>
              <a:buFont typeface="Courier New" pitchFamily="49" charset="0"/>
              <a:buChar char="o"/>
            </a:pPr>
            <a:r>
              <a:rPr lang="fr-BE" sz="1400" b="1" dirty="0"/>
              <a:t>Bâtiments vides  non réutilisés </a:t>
            </a:r>
            <a:r>
              <a:rPr lang="fr-BE" sz="1400" dirty="0"/>
              <a:t>(</a:t>
            </a:r>
            <a:r>
              <a:rPr lang="fr-BE" sz="1400" dirty="0" err="1"/>
              <a:t>Spar</a:t>
            </a:r>
            <a:r>
              <a:rPr lang="fr-BE" sz="1400" dirty="0"/>
              <a:t> , Ancien bâtiment des finances )</a:t>
            </a:r>
            <a:endParaRPr lang="fr-BE" sz="1400" b="1" dirty="0"/>
          </a:p>
          <a:p>
            <a:pPr>
              <a:lnSpc>
                <a:spcPts val="1800"/>
              </a:lnSpc>
              <a:buClr>
                <a:schemeClr val="accent6">
                  <a:lumMod val="75000"/>
                </a:schemeClr>
              </a:buClr>
              <a:buFont typeface="Courier New" pitchFamily="49" charset="0"/>
              <a:buChar char="o"/>
            </a:pPr>
            <a:r>
              <a:rPr lang="fr-BE" sz="1400" dirty="0"/>
              <a:t> </a:t>
            </a:r>
            <a:r>
              <a:rPr lang="fr-BE" sz="1400" b="1" dirty="0"/>
              <a:t>Maison de village </a:t>
            </a:r>
            <a:r>
              <a:rPr lang="fr-BE" sz="1400" dirty="0"/>
              <a:t>de Nonceveux mal agencée</a:t>
            </a:r>
          </a:p>
          <a:p>
            <a:pPr>
              <a:lnSpc>
                <a:spcPts val="1800"/>
              </a:lnSpc>
              <a:buClr>
                <a:schemeClr val="accent6">
                  <a:lumMod val="75000"/>
                </a:schemeClr>
              </a:buClr>
              <a:buFont typeface="Courier New" pitchFamily="49" charset="0"/>
              <a:buChar char="o"/>
            </a:pPr>
            <a:r>
              <a:rPr lang="fr-BE" sz="1400" dirty="0"/>
              <a:t>Abords de </a:t>
            </a:r>
            <a:r>
              <a:rPr lang="fr-BE" sz="1400" b="1" dirty="0"/>
              <a:t>l’école d’</a:t>
            </a:r>
            <a:r>
              <a:rPr lang="fr-BE" sz="1400" b="1" dirty="0" err="1"/>
              <a:t>Awan</a:t>
            </a:r>
            <a:r>
              <a:rPr lang="fr-BE" sz="1400" b="1" dirty="0"/>
              <a:t> </a:t>
            </a:r>
            <a:r>
              <a:rPr lang="fr-BE" sz="1400" dirty="0"/>
              <a:t>négligés</a:t>
            </a:r>
          </a:p>
          <a:p>
            <a:pPr>
              <a:lnSpc>
                <a:spcPts val="1800"/>
              </a:lnSpc>
              <a:buClr>
                <a:schemeClr val="accent6">
                  <a:lumMod val="75000"/>
                </a:schemeClr>
              </a:buClr>
              <a:buFont typeface="Courier New" pitchFamily="49" charset="0"/>
              <a:buChar char="o"/>
            </a:pPr>
            <a:r>
              <a:rPr lang="fr-BE" sz="1400" dirty="0"/>
              <a:t> </a:t>
            </a:r>
            <a:r>
              <a:rPr lang="fr-BE" sz="1400" b="1" dirty="0"/>
              <a:t>Campings </a:t>
            </a:r>
            <a:r>
              <a:rPr lang="fr-BE" sz="1400" dirty="0"/>
              <a:t>pas esthétiques, mal gérés/ </a:t>
            </a:r>
            <a:r>
              <a:rPr lang="fr-BE" sz="1400" b="1" dirty="0"/>
              <a:t>bus</a:t>
            </a:r>
            <a:r>
              <a:rPr lang="fr-BE" sz="1400" dirty="0"/>
              <a:t> dans  rues non adaptées</a:t>
            </a:r>
          </a:p>
          <a:p>
            <a:pPr>
              <a:lnSpc>
                <a:spcPts val="1800"/>
              </a:lnSpc>
              <a:buClr>
                <a:schemeClr val="accent6">
                  <a:lumMod val="75000"/>
                </a:schemeClr>
              </a:buClr>
              <a:buFont typeface="Courier New" pitchFamily="49" charset="0"/>
              <a:buChar char="o"/>
            </a:pPr>
            <a:endParaRPr lang="fr-BE" sz="14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bâti</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115750" y="1643050"/>
            <a:ext cx="3759892" cy="4619213"/>
          </a:xfrm>
          <a:prstGeom prst="rect">
            <a:avLst/>
          </a:prstGeom>
          <a:noFill/>
        </p:spPr>
        <p:txBody>
          <a:bodyPr wrap="square" rtlCol="0">
            <a:spAutoFit/>
          </a:bodyPr>
          <a:lstStyle/>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Maintien </a:t>
            </a:r>
            <a:r>
              <a:rPr lang="fr-BE" sz="1600" dirty="0">
                <a:cs typeface="Calibri" pitchFamily="34" charset="0"/>
              </a:rPr>
              <a:t>du bâti traditionnel d’</a:t>
            </a:r>
            <a:r>
              <a:rPr lang="fr-BE" sz="1600" dirty="0" err="1">
                <a:cs typeface="Calibri" pitchFamily="34" charset="0"/>
              </a:rPr>
              <a:t>Awan</a:t>
            </a:r>
            <a:r>
              <a:rPr lang="fr-BE" sz="1600" dirty="0">
                <a:cs typeface="Calibri" pitchFamily="34" charset="0"/>
              </a:rPr>
              <a:t> (PICHE) avec une école au milieu du village.</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Maintien</a:t>
            </a:r>
            <a:r>
              <a:rPr lang="fr-BE" sz="1600" dirty="0">
                <a:cs typeface="Calibri" pitchFamily="34" charset="0"/>
              </a:rPr>
              <a:t> de l’efficacité des services communaux en matière d’entretien.</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Poursuite</a:t>
            </a:r>
            <a:r>
              <a:rPr lang="fr-BE" sz="1600" dirty="0">
                <a:cs typeface="Calibri" pitchFamily="34" charset="0"/>
              </a:rPr>
              <a:t> des projets en lien avec le bâti et l’aménagement du territoire, tels que le </a:t>
            </a:r>
            <a:r>
              <a:rPr lang="fr-BE" sz="1600" dirty="0" err="1">
                <a:cs typeface="Calibri" pitchFamily="34" charset="0"/>
              </a:rPr>
              <a:t>RAVeL</a:t>
            </a:r>
            <a:r>
              <a:rPr lang="fr-BE" sz="1600" dirty="0">
                <a:cs typeface="Calibri" pitchFamily="34" charset="0"/>
              </a:rPr>
              <a:t>, la transformation des plans HP, la création d’un espace convivial et l’installation de stations d’épuration.</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143504" y="2214554"/>
            <a:ext cx="3759892" cy="3807068"/>
          </a:xfrm>
          <a:prstGeom prst="rect">
            <a:avLst/>
          </a:prstGeom>
          <a:noFill/>
        </p:spPr>
        <p:txBody>
          <a:bodyPr wrap="square" rtlCol="0">
            <a:spAutoFit/>
          </a:bodyPr>
          <a:lstStyle/>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Baisse </a:t>
            </a:r>
            <a:r>
              <a:rPr lang="fr-BE" sz="1600" dirty="0">
                <a:cs typeface="Calibri" pitchFamily="34" charset="0"/>
              </a:rPr>
              <a:t>du caractère rural de la commune face à l’augmentation du nombre de nouvelles constructions, de la concentration de l’habitat et ce, malgré les bâtiments vides d’occupation et la demande de places de parking.</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Baisse </a:t>
            </a:r>
            <a:r>
              <a:rPr lang="fr-BE" sz="1600" dirty="0">
                <a:cs typeface="Calibri" pitchFamily="34" charset="0"/>
              </a:rPr>
              <a:t>de la qualité du bâti et des infrastructures (aspect, qualité, choix des matériaux, délabrement, etc.)</a:t>
            </a:r>
          </a:p>
          <a:p>
            <a:pPr marL="285750" indent="-285750" algn="just">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itre 1"/>
          <p:cNvSpPr txBox="1">
            <a:spLocks/>
          </p:cNvSpPr>
          <p:nvPr/>
        </p:nvSpPr>
        <p:spPr>
          <a:xfrm>
            <a:off x="2115654" y="714356"/>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ENJEUX</a:t>
            </a:r>
          </a:p>
        </p:txBody>
      </p:sp>
      <p:sp>
        <p:nvSpPr>
          <p:cNvPr id="17" name="ZoneTexte 16"/>
          <p:cNvSpPr txBox="1"/>
          <p:nvPr/>
        </p:nvSpPr>
        <p:spPr>
          <a:xfrm>
            <a:off x="2683980" y="1428736"/>
            <a:ext cx="3759892" cy="4621714"/>
          </a:xfrm>
          <a:prstGeom prst="rect">
            <a:avLst/>
          </a:prstGeom>
          <a:noFill/>
        </p:spPr>
        <p:txBody>
          <a:bodyPr wrap="square" rtlCol="0">
            <a:spAutoFit/>
          </a:bodyPr>
          <a:lstStyle/>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Face aux </a:t>
            </a:r>
            <a:r>
              <a:rPr lang="fr-BE" sz="1600" dirty="0">
                <a:cs typeface="Calibri" pitchFamily="34" charset="0"/>
              </a:rPr>
              <a:t>nouvelles règles en matière d’urbanisme et à l’augmentation démographique, maintenir le caractère rural et le bâti traditionnel de la commune via des constructions homogènes, des logements adaptés, la réhabilitation du bâti vide et des aménagements de parcage efficients.</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nSpc>
                <a:spcPts val="2100"/>
              </a:lnSpc>
              <a:buClr>
                <a:schemeClr val="accent6">
                  <a:lumMod val="50000"/>
                </a:schemeClr>
              </a:buClr>
              <a:buFont typeface="Courier New" pitchFamily="49" charset="0"/>
              <a:buChar char="o"/>
            </a:pPr>
            <a:r>
              <a:rPr lang="fr-BE" sz="1600" b="1" dirty="0">
                <a:cs typeface="Calibri" pitchFamily="34" charset="0"/>
              </a:rPr>
              <a:t>Poursuivre </a:t>
            </a:r>
            <a:r>
              <a:rPr lang="fr-BE" sz="1600" dirty="0">
                <a:cs typeface="Calibri" pitchFamily="34" charset="0"/>
              </a:rPr>
              <a:t>les constructions/rénovations relatives au bâti et aux infrastructures (</a:t>
            </a:r>
            <a:r>
              <a:rPr lang="fr-BE" sz="1600" dirty="0" err="1">
                <a:cs typeface="Calibri" pitchFamily="34" charset="0"/>
              </a:rPr>
              <a:t>RAVeL</a:t>
            </a:r>
            <a:r>
              <a:rPr lang="fr-BE" sz="1600" dirty="0">
                <a:cs typeface="Calibri" pitchFamily="34" charset="0"/>
              </a:rPr>
              <a:t>, espaces conviviaux...)</a:t>
            </a:r>
          </a:p>
          <a:p>
            <a:pPr marL="285750" indent="-285750" algn="just">
              <a:lnSpc>
                <a:spcPts val="1800"/>
              </a:lnSpc>
              <a:buClr>
                <a:schemeClr val="accent6">
                  <a:lumMod val="50000"/>
                </a:schemeClr>
              </a:buClr>
              <a:buFont typeface="Courier New" pitchFamily="49" charset="0"/>
              <a:buChar char="o"/>
            </a:pPr>
            <a:endParaRPr lang="fr-BE" sz="14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907364" y="1928802"/>
            <a:ext cx="4836422" cy="4280832"/>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3500430" y="428604"/>
            <a:ext cx="6572296" cy="6209875"/>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économique</a:t>
            </a:r>
          </a:p>
        </p:txBody>
      </p:sp>
      <p:sp>
        <p:nvSpPr>
          <p:cNvPr id="16" name="ZoneTexte 15"/>
          <p:cNvSpPr txBox="1"/>
          <p:nvPr/>
        </p:nvSpPr>
        <p:spPr>
          <a:xfrm>
            <a:off x="43476" y="2642757"/>
            <a:ext cx="3528392" cy="2769989"/>
          </a:xfrm>
          <a:prstGeom prst="rect">
            <a:avLst/>
          </a:prstGeom>
          <a:noFill/>
        </p:spPr>
        <p:txBody>
          <a:bodyPr wrap="square" rtlCol="0">
            <a:spAutoFit/>
          </a:bodyPr>
          <a:lstStyle/>
          <a:p>
            <a:pPr algn="just">
              <a:lnSpc>
                <a:spcPts val="1800"/>
              </a:lnSpc>
              <a:buClr>
                <a:schemeClr val="accent6">
                  <a:lumMod val="75000"/>
                </a:schemeClr>
              </a:buClr>
              <a:buFont typeface="Courier New" pitchFamily="49" charset="0"/>
              <a:buChar char="o"/>
            </a:pPr>
            <a:r>
              <a:rPr lang="fr-BE" sz="1400" dirty="0"/>
              <a:t> Présence du </a:t>
            </a:r>
            <a:r>
              <a:rPr lang="fr-BE" sz="1400" b="1" dirty="0"/>
              <a:t>zoning de </a:t>
            </a:r>
            <a:r>
              <a:rPr lang="fr-BE" sz="1400" b="1" dirty="0" err="1"/>
              <a:t>Harzé</a:t>
            </a:r>
            <a:r>
              <a:rPr lang="fr-BE" sz="1400" b="1" dirty="0"/>
              <a:t> </a:t>
            </a:r>
          </a:p>
          <a:p>
            <a:pPr algn="just">
              <a:lnSpc>
                <a:spcPts val="1800"/>
              </a:lnSpc>
              <a:buClr>
                <a:schemeClr val="accent6">
                  <a:lumMod val="75000"/>
                </a:schemeClr>
              </a:buClr>
              <a:buFont typeface="Courier New" pitchFamily="49" charset="0"/>
              <a:buChar char="o"/>
            </a:pPr>
            <a:r>
              <a:rPr lang="fr-BE" sz="1400" dirty="0"/>
              <a:t> </a:t>
            </a:r>
            <a:r>
              <a:rPr lang="fr-BE" sz="1400" b="1" dirty="0"/>
              <a:t>Nouveau centre </a:t>
            </a:r>
            <a:r>
              <a:rPr lang="fr-BE" sz="1400" dirty="0"/>
              <a:t>d’Aywaille en cours</a:t>
            </a:r>
          </a:p>
          <a:p>
            <a:pPr algn="just">
              <a:lnSpc>
                <a:spcPts val="1800"/>
              </a:lnSpc>
              <a:buClr>
                <a:schemeClr val="accent6">
                  <a:lumMod val="75000"/>
                </a:schemeClr>
              </a:buClr>
              <a:buFont typeface="Courier New" pitchFamily="49" charset="0"/>
              <a:buChar char="o"/>
            </a:pPr>
            <a:r>
              <a:rPr lang="fr-BE" sz="1400" dirty="0"/>
              <a:t> Développement et valorisation des </a:t>
            </a:r>
            <a:r>
              <a:rPr lang="fr-BE" sz="1400" b="1" dirty="0"/>
              <a:t>activités économiques</a:t>
            </a:r>
          </a:p>
          <a:p>
            <a:pPr algn="just">
              <a:lnSpc>
                <a:spcPts val="1800"/>
              </a:lnSpc>
              <a:buClr>
                <a:schemeClr val="accent6">
                  <a:lumMod val="75000"/>
                </a:schemeClr>
              </a:buClr>
              <a:buFont typeface="Courier New" pitchFamily="49" charset="0"/>
              <a:buChar char="o"/>
            </a:pPr>
            <a:r>
              <a:rPr lang="fr-BE" sz="1400" dirty="0"/>
              <a:t> </a:t>
            </a:r>
            <a:r>
              <a:rPr lang="fr-BE" sz="1400" b="1" dirty="0"/>
              <a:t>Proximité</a:t>
            </a:r>
            <a:r>
              <a:rPr lang="fr-BE" sz="1400" dirty="0"/>
              <a:t> des services/commerces </a:t>
            </a:r>
          </a:p>
          <a:p>
            <a:pPr algn="just">
              <a:lnSpc>
                <a:spcPts val="1800"/>
              </a:lnSpc>
              <a:buClr>
                <a:schemeClr val="accent6">
                  <a:lumMod val="75000"/>
                </a:schemeClr>
              </a:buClr>
              <a:buFont typeface="Courier New" pitchFamily="49" charset="0"/>
              <a:buChar char="o"/>
            </a:pPr>
            <a:r>
              <a:rPr lang="fr-BE" sz="1400" b="1" dirty="0"/>
              <a:t> </a:t>
            </a:r>
            <a:r>
              <a:rPr lang="fr-BE" sz="1400" b="1" dirty="0" err="1"/>
              <a:t>HoReCa</a:t>
            </a:r>
            <a:r>
              <a:rPr lang="fr-BE" sz="1400" b="1" dirty="0"/>
              <a:t> </a:t>
            </a:r>
            <a:r>
              <a:rPr lang="fr-BE" sz="1400" dirty="0"/>
              <a:t>florissant</a:t>
            </a:r>
          </a:p>
          <a:p>
            <a:pPr algn="just">
              <a:lnSpc>
                <a:spcPts val="1800"/>
              </a:lnSpc>
              <a:buClr>
                <a:schemeClr val="accent6">
                  <a:lumMod val="75000"/>
                </a:schemeClr>
              </a:buClr>
              <a:buFont typeface="Courier New" pitchFamily="49" charset="0"/>
              <a:buChar char="o"/>
            </a:pPr>
            <a:r>
              <a:rPr lang="fr-BE" sz="1400" dirty="0"/>
              <a:t> </a:t>
            </a:r>
            <a:r>
              <a:rPr lang="fr-BE" sz="1400" b="1" dirty="0"/>
              <a:t>Marché de Noël </a:t>
            </a:r>
            <a:r>
              <a:rPr lang="fr-BE" sz="1400" dirty="0"/>
              <a:t>en </a:t>
            </a:r>
            <a:r>
              <a:rPr lang="fr-BE" sz="1400" dirty="0" err="1"/>
              <a:t>Reffe</a:t>
            </a:r>
            <a:endParaRPr lang="fr-BE" sz="1400" dirty="0"/>
          </a:p>
          <a:p>
            <a:pPr algn="just">
              <a:lnSpc>
                <a:spcPts val="1800"/>
              </a:lnSpc>
              <a:buClr>
                <a:schemeClr val="accent6">
                  <a:lumMod val="75000"/>
                </a:schemeClr>
              </a:buClr>
              <a:buFont typeface="Courier New" pitchFamily="49" charset="0"/>
              <a:buChar char="o"/>
            </a:pPr>
            <a:r>
              <a:rPr lang="fr-BE" sz="1400" dirty="0"/>
              <a:t> </a:t>
            </a:r>
            <a:r>
              <a:rPr lang="fr-BE" sz="1400" b="1" dirty="0"/>
              <a:t>Marché des nouveaux paysans</a:t>
            </a:r>
          </a:p>
          <a:p>
            <a:pPr algn="just">
              <a:lnSpc>
                <a:spcPts val="1800"/>
              </a:lnSpc>
              <a:buClr>
                <a:schemeClr val="accent6">
                  <a:lumMod val="75000"/>
                </a:schemeClr>
              </a:buClr>
              <a:buFont typeface="Courier New" pitchFamily="49" charset="0"/>
              <a:buChar char="o"/>
            </a:pPr>
            <a:r>
              <a:rPr lang="fr-BE" sz="1400" dirty="0"/>
              <a:t> </a:t>
            </a:r>
            <a:r>
              <a:rPr lang="fr-BE" sz="1400" b="1" dirty="0"/>
              <a:t>Marché</a:t>
            </a:r>
            <a:r>
              <a:rPr lang="fr-BE" sz="1400" dirty="0"/>
              <a:t> du samedi matin</a:t>
            </a:r>
          </a:p>
          <a:p>
            <a:pPr algn="just">
              <a:lnSpc>
                <a:spcPts val="1800"/>
              </a:lnSpc>
              <a:buClr>
                <a:schemeClr val="accent6">
                  <a:lumMod val="75000"/>
                </a:schemeClr>
              </a:buClr>
              <a:buFont typeface="Courier New" pitchFamily="49" charset="0"/>
              <a:buChar char="o"/>
            </a:pPr>
            <a:r>
              <a:rPr lang="fr-BE" sz="1400" b="1" dirty="0"/>
              <a:t> Offre de logement </a:t>
            </a:r>
            <a:r>
              <a:rPr lang="fr-BE" sz="1400" dirty="0"/>
              <a:t>pour touristes</a:t>
            </a:r>
            <a:endParaRPr lang="fr-BE" sz="14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3643306" y="857232"/>
            <a:ext cx="5572164" cy="5619487"/>
          </a:xfrm>
          <a:prstGeom prst="rect">
            <a:avLst/>
          </a:prstGeom>
          <a:noFill/>
        </p:spPr>
        <p:txBody>
          <a:bodyPr wrap="square" rtlCol="0">
            <a:spAutoFit/>
          </a:bodyPr>
          <a:lstStyle/>
          <a:p>
            <a:pPr algn="ctr">
              <a:lnSpc>
                <a:spcPts val="1800"/>
              </a:lnSpc>
              <a:buClr>
                <a:schemeClr val="accent6">
                  <a:lumMod val="75000"/>
                </a:schemeClr>
              </a:buClr>
              <a:buFont typeface="Courier New" pitchFamily="49" charset="0"/>
              <a:buChar char="o"/>
            </a:pPr>
            <a:r>
              <a:rPr lang="fr-BE" sz="1400" b="1" dirty="0"/>
              <a:t>       Perte d’intérêt du </a:t>
            </a:r>
            <a:r>
              <a:rPr lang="fr-BE" sz="1400" dirty="0"/>
              <a:t>centre pour périphérie</a:t>
            </a:r>
          </a:p>
          <a:p>
            <a:pPr algn="ctr">
              <a:lnSpc>
                <a:spcPts val="1800"/>
              </a:lnSpc>
              <a:buClr>
                <a:schemeClr val="accent6">
                  <a:lumMod val="75000"/>
                </a:schemeClr>
              </a:buClr>
            </a:pPr>
            <a:r>
              <a:rPr lang="fr-BE" sz="1400" dirty="0"/>
              <a:t>( </a:t>
            </a:r>
            <a:r>
              <a:rPr lang="fr-BE" sz="1400" dirty="0" err="1"/>
              <a:t>Remouchamps</a:t>
            </a:r>
            <a:r>
              <a:rPr lang="fr-BE" sz="1400" dirty="0"/>
              <a:t>)</a:t>
            </a:r>
          </a:p>
          <a:p>
            <a:pPr algn="ctr">
              <a:lnSpc>
                <a:spcPts val="1800"/>
              </a:lnSpc>
              <a:buClr>
                <a:schemeClr val="accent6">
                  <a:lumMod val="75000"/>
                </a:schemeClr>
              </a:buClr>
              <a:buFont typeface="Courier New" pitchFamily="49" charset="0"/>
              <a:buChar char="o"/>
            </a:pPr>
            <a:r>
              <a:rPr lang="fr-BE" sz="1400" dirty="0"/>
              <a:t> </a:t>
            </a:r>
            <a:r>
              <a:rPr lang="fr-BE" sz="1400" b="1" dirty="0" err="1"/>
              <a:t>Porallée</a:t>
            </a:r>
            <a:r>
              <a:rPr lang="fr-BE" sz="1400" b="1" dirty="0"/>
              <a:t> : accès </a:t>
            </a:r>
            <a:r>
              <a:rPr lang="fr-BE" sz="1400" dirty="0"/>
              <a:t>aux commerces </a:t>
            </a:r>
            <a:r>
              <a:rPr lang="fr-BE" sz="1400" b="1" dirty="0"/>
              <a:t>difficile</a:t>
            </a:r>
          </a:p>
          <a:p>
            <a:pPr algn="ctr">
              <a:lnSpc>
                <a:spcPts val="1800"/>
              </a:lnSpc>
              <a:buClr>
                <a:schemeClr val="accent6">
                  <a:lumMod val="75000"/>
                </a:schemeClr>
              </a:buClr>
              <a:buFont typeface="Courier New" pitchFamily="49" charset="0"/>
              <a:buChar char="o"/>
            </a:pPr>
            <a:r>
              <a:rPr lang="fr-BE" sz="1400" dirty="0"/>
              <a:t> </a:t>
            </a:r>
            <a:r>
              <a:rPr lang="fr-BE" sz="1400" b="1" dirty="0"/>
              <a:t>Concurrence</a:t>
            </a:r>
            <a:r>
              <a:rPr lang="fr-BE" sz="1400" dirty="0"/>
              <a:t> petits commerces Vs grandes surfaces</a:t>
            </a:r>
          </a:p>
          <a:p>
            <a:pPr algn="ctr">
              <a:lnSpc>
                <a:spcPts val="1800"/>
              </a:lnSpc>
              <a:buClr>
                <a:schemeClr val="accent6">
                  <a:lumMod val="75000"/>
                </a:schemeClr>
              </a:buClr>
              <a:buFont typeface="Courier New" pitchFamily="49" charset="0"/>
              <a:buChar char="o"/>
            </a:pPr>
            <a:r>
              <a:rPr lang="fr-BE" sz="1400" dirty="0"/>
              <a:t> </a:t>
            </a:r>
            <a:r>
              <a:rPr lang="fr-BE" sz="1400" b="1" dirty="0"/>
              <a:t>Manque</a:t>
            </a:r>
            <a:r>
              <a:rPr lang="fr-BE" sz="1400" dirty="0"/>
              <a:t> de </a:t>
            </a:r>
            <a:r>
              <a:rPr lang="fr-BE" sz="1400" b="1" dirty="0"/>
              <a:t>petits commerces </a:t>
            </a:r>
            <a:r>
              <a:rPr lang="fr-BE" sz="1400" dirty="0"/>
              <a:t>avec produits locaux</a:t>
            </a:r>
          </a:p>
          <a:p>
            <a:pPr algn="ctr">
              <a:lnSpc>
                <a:spcPts val="1800"/>
              </a:lnSpc>
              <a:buClr>
                <a:schemeClr val="accent6">
                  <a:lumMod val="75000"/>
                </a:schemeClr>
              </a:buClr>
              <a:buFont typeface="Courier New" pitchFamily="49" charset="0"/>
              <a:buChar char="o"/>
            </a:pPr>
            <a:r>
              <a:rPr lang="fr-BE" sz="1400" dirty="0"/>
              <a:t> Rendre </a:t>
            </a:r>
            <a:r>
              <a:rPr lang="fr-BE" sz="1400" b="1" dirty="0"/>
              <a:t>surfaces commerciales </a:t>
            </a:r>
            <a:r>
              <a:rPr lang="fr-BE" sz="1400" dirty="0"/>
              <a:t>vides </a:t>
            </a:r>
            <a:r>
              <a:rPr lang="fr-BE" sz="1400" b="1" dirty="0"/>
              <a:t>utiles</a:t>
            </a:r>
            <a:r>
              <a:rPr lang="fr-BE" sz="1400" dirty="0"/>
              <a:t> aux usages innovants (ex : </a:t>
            </a:r>
            <a:r>
              <a:rPr lang="fr-BE" sz="1400" b="1" dirty="0"/>
              <a:t>Aywaille </a:t>
            </a:r>
            <a:r>
              <a:rPr lang="fr-BE" sz="1400" dirty="0"/>
              <a:t>: beaucoup de </a:t>
            </a:r>
            <a:r>
              <a:rPr lang="fr-BE" sz="1400" b="1" dirty="0"/>
              <a:t>commerces vides)</a:t>
            </a:r>
          </a:p>
          <a:p>
            <a:pPr algn="ctr">
              <a:lnSpc>
                <a:spcPts val="1800"/>
              </a:lnSpc>
              <a:buClr>
                <a:schemeClr val="accent6">
                  <a:lumMod val="75000"/>
                </a:schemeClr>
              </a:buClr>
            </a:pPr>
            <a:r>
              <a:rPr lang="fr-BE" sz="1400" dirty="0"/>
              <a:t>=&gt; </a:t>
            </a:r>
            <a:r>
              <a:rPr lang="fr-BE" sz="1400" b="1" dirty="0"/>
              <a:t>Proposition : </a:t>
            </a:r>
            <a:r>
              <a:rPr lang="fr-BE" sz="1400" dirty="0"/>
              <a:t>construire une</a:t>
            </a:r>
            <a:r>
              <a:rPr lang="fr-BE" sz="1400" b="1" dirty="0"/>
              <a:t> halle </a:t>
            </a:r>
            <a:r>
              <a:rPr lang="fr-BE" sz="1400" dirty="0"/>
              <a:t>pour les producteurs locaux / artisans avec espace restauration</a:t>
            </a:r>
          </a:p>
          <a:p>
            <a:pPr algn="ctr">
              <a:lnSpc>
                <a:spcPts val="1800"/>
              </a:lnSpc>
              <a:buClr>
                <a:schemeClr val="accent6">
                  <a:lumMod val="75000"/>
                </a:schemeClr>
              </a:buClr>
              <a:buFont typeface="Courier New" pitchFamily="49" charset="0"/>
              <a:buChar char="o"/>
            </a:pPr>
            <a:r>
              <a:rPr lang="fr-BE" sz="1400" dirty="0"/>
              <a:t> </a:t>
            </a:r>
            <a:r>
              <a:rPr lang="fr-BE" sz="1400" b="1" dirty="0"/>
              <a:t>Loyers</a:t>
            </a:r>
            <a:r>
              <a:rPr lang="fr-BE" sz="1400" dirty="0"/>
              <a:t> des commerces très </a:t>
            </a:r>
            <a:r>
              <a:rPr lang="fr-BE" sz="1400" b="1" dirty="0"/>
              <a:t>élevés</a:t>
            </a:r>
          </a:p>
          <a:p>
            <a:pPr algn="ctr">
              <a:lnSpc>
                <a:spcPts val="1800"/>
              </a:lnSpc>
              <a:buClr>
                <a:schemeClr val="accent6">
                  <a:lumMod val="75000"/>
                </a:schemeClr>
              </a:buClr>
              <a:buFont typeface="Courier New" pitchFamily="49" charset="0"/>
              <a:buChar char="o"/>
            </a:pPr>
            <a:r>
              <a:rPr lang="fr-BE" sz="1400" dirty="0"/>
              <a:t> </a:t>
            </a:r>
            <a:r>
              <a:rPr lang="fr-BE" sz="1400" b="1" dirty="0"/>
              <a:t>Manque de superettes </a:t>
            </a:r>
            <a:r>
              <a:rPr lang="fr-BE" sz="1400" dirty="0"/>
              <a:t>dans les villages</a:t>
            </a:r>
          </a:p>
          <a:p>
            <a:pPr algn="ctr">
              <a:lnSpc>
                <a:spcPts val="1800"/>
              </a:lnSpc>
              <a:buClr>
                <a:schemeClr val="accent6">
                  <a:lumMod val="75000"/>
                </a:schemeClr>
              </a:buClr>
              <a:buFont typeface="Courier New" pitchFamily="49" charset="0"/>
              <a:buChar char="o"/>
            </a:pPr>
            <a:r>
              <a:rPr lang="fr-BE" sz="1400" dirty="0"/>
              <a:t> Pas de </a:t>
            </a:r>
            <a:r>
              <a:rPr lang="fr-BE" sz="1400" b="1" dirty="0"/>
              <a:t>livraison à domicile </a:t>
            </a:r>
            <a:r>
              <a:rPr lang="fr-BE" sz="1400" dirty="0"/>
              <a:t>des grands commerces</a:t>
            </a:r>
          </a:p>
          <a:p>
            <a:pPr algn="ctr">
              <a:lnSpc>
                <a:spcPts val="1800"/>
              </a:lnSpc>
              <a:buClr>
                <a:schemeClr val="accent6">
                  <a:lumMod val="75000"/>
                </a:schemeClr>
              </a:buClr>
              <a:buFont typeface="Courier New" pitchFamily="49" charset="0"/>
              <a:buChar char="o"/>
            </a:pPr>
            <a:r>
              <a:rPr lang="fr-BE" sz="1400" dirty="0"/>
              <a:t> Pas d’</a:t>
            </a:r>
            <a:r>
              <a:rPr lang="fr-BE" sz="1400" b="1" dirty="0"/>
              <a:t>éoliennes</a:t>
            </a:r>
            <a:r>
              <a:rPr lang="fr-BE" sz="1400" dirty="0"/>
              <a:t> (mais projet en cours avec </a:t>
            </a:r>
            <a:r>
              <a:rPr lang="fr-BE" sz="1400" dirty="0" err="1"/>
              <a:t>Stoumont</a:t>
            </a:r>
            <a:r>
              <a:rPr lang="fr-BE" sz="1400" dirty="0"/>
              <a:t>)</a:t>
            </a:r>
          </a:p>
          <a:p>
            <a:pPr algn="ctr">
              <a:lnSpc>
                <a:spcPts val="1800"/>
              </a:lnSpc>
              <a:buClr>
                <a:schemeClr val="accent6">
                  <a:lumMod val="75000"/>
                </a:schemeClr>
              </a:buClr>
              <a:buFont typeface="Courier New" pitchFamily="49" charset="0"/>
              <a:buChar char="o"/>
            </a:pPr>
            <a:r>
              <a:rPr lang="fr-BE" sz="1400" dirty="0"/>
              <a:t> Pas de projet avec la population et </a:t>
            </a:r>
            <a:r>
              <a:rPr lang="fr-BE" sz="1400" b="1" dirty="0"/>
              <a:t>les économies d’énergie </a:t>
            </a:r>
            <a:r>
              <a:rPr lang="fr-BE" sz="1400" dirty="0"/>
              <a:t>(chauffage partagé, etc.) // la Reid</a:t>
            </a:r>
          </a:p>
          <a:p>
            <a:pPr algn="ctr">
              <a:lnSpc>
                <a:spcPts val="1800"/>
              </a:lnSpc>
              <a:buClr>
                <a:schemeClr val="accent6">
                  <a:lumMod val="75000"/>
                </a:schemeClr>
              </a:buClr>
              <a:buFont typeface="Courier New" pitchFamily="49" charset="0"/>
              <a:buChar char="o"/>
            </a:pPr>
            <a:r>
              <a:rPr lang="fr-BE" sz="1400" dirty="0"/>
              <a:t> Pas de projet </a:t>
            </a:r>
            <a:r>
              <a:rPr lang="fr-BE" sz="1400" b="1" dirty="0"/>
              <a:t>de centrale de méthanisation</a:t>
            </a:r>
          </a:p>
          <a:p>
            <a:pPr algn="ctr">
              <a:lnSpc>
                <a:spcPts val="1800"/>
              </a:lnSpc>
              <a:buClr>
                <a:schemeClr val="accent6">
                  <a:lumMod val="75000"/>
                </a:schemeClr>
              </a:buClr>
              <a:buFont typeface="Courier New" pitchFamily="49" charset="0"/>
              <a:buChar char="o"/>
            </a:pPr>
            <a:r>
              <a:rPr lang="fr-BE" sz="1400" b="1" dirty="0"/>
              <a:t> Trop de campings </a:t>
            </a:r>
            <a:r>
              <a:rPr lang="fr-BE" sz="1400" dirty="0"/>
              <a:t>de « Hollandais » - commerces et </a:t>
            </a:r>
            <a:r>
              <a:rPr lang="fr-BE" sz="1400" dirty="0" err="1"/>
              <a:t>Horeca</a:t>
            </a:r>
            <a:endParaRPr lang="fr-BE" sz="1400" dirty="0"/>
          </a:p>
          <a:p>
            <a:pPr algn="ctr">
              <a:lnSpc>
                <a:spcPts val="1800"/>
              </a:lnSpc>
              <a:buClr>
                <a:schemeClr val="accent6">
                  <a:lumMod val="75000"/>
                </a:schemeClr>
              </a:buClr>
              <a:buFont typeface="Courier New" pitchFamily="49" charset="0"/>
              <a:buChar char="o"/>
            </a:pPr>
            <a:r>
              <a:rPr lang="fr-BE" sz="1400" dirty="0"/>
              <a:t> Pas de </a:t>
            </a:r>
            <a:r>
              <a:rPr lang="fr-BE" sz="1400" b="1" dirty="0"/>
              <a:t>promotion de l’éco tourisme</a:t>
            </a:r>
          </a:p>
          <a:p>
            <a:pPr algn="ctr">
              <a:lnSpc>
                <a:spcPts val="1800"/>
              </a:lnSpc>
              <a:buClr>
                <a:schemeClr val="accent6">
                  <a:lumMod val="75000"/>
                </a:schemeClr>
              </a:buClr>
              <a:buFont typeface="Courier New" pitchFamily="49" charset="0"/>
              <a:buChar char="o"/>
            </a:pPr>
            <a:r>
              <a:rPr lang="fr-BE" sz="1400" b="1" dirty="0"/>
              <a:t> Parking du </a:t>
            </a:r>
            <a:r>
              <a:rPr lang="fr-BE" sz="1400" b="1" dirty="0" err="1"/>
              <a:t>Ninglinspo</a:t>
            </a:r>
            <a:r>
              <a:rPr lang="fr-BE" sz="1400" b="1" dirty="0"/>
              <a:t> </a:t>
            </a:r>
            <a:r>
              <a:rPr lang="fr-BE" sz="1400" dirty="0"/>
              <a:t>non payant (problème)</a:t>
            </a:r>
          </a:p>
          <a:p>
            <a:pPr algn="ctr">
              <a:lnSpc>
                <a:spcPts val="1800"/>
              </a:lnSpc>
              <a:buClr>
                <a:schemeClr val="accent6">
                  <a:lumMod val="75000"/>
                </a:schemeClr>
              </a:buClr>
              <a:buFont typeface="Courier New" pitchFamily="49" charset="0"/>
              <a:buChar char="o"/>
            </a:pPr>
            <a:r>
              <a:rPr lang="fr-BE" sz="1400" dirty="0"/>
              <a:t> Peu de promotion de </a:t>
            </a:r>
            <a:r>
              <a:rPr lang="fr-BE" sz="1400" b="1" dirty="0"/>
              <a:t>l’emploi local </a:t>
            </a:r>
          </a:p>
          <a:p>
            <a:pPr algn="ctr">
              <a:lnSpc>
                <a:spcPts val="1800"/>
              </a:lnSpc>
              <a:buClr>
                <a:schemeClr val="accent6">
                  <a:lumMod val="75000"/>
                </a:schemeClr>
              </a:buClr>
              <a:buFont typeface="Courier New" pitchFamily="49" charset="0"/>
              <a:buChar char="o"/>
            </a:pPr>
            <a:r>
              <a:rPr lang="fr-BE" sz="1400" b="1" dirty="0"/>
              <a:t> </a:t>
            </a:r>
            <a:r>
              <a:rPr lang="fr-BE" sz="1400" dirty="0"/>
              <a:t>Pas de  </a:t>
            </a:r>
            <a:r>
              <a:rPr lang="fr-BE" sz="1400" b="1" dirty="0"/>
              <a:t>WC publics </a:t>
            </a:r>
            <a:r>
              <a:rPr lang="fr-BE" sz="1400" dirty="0"/>
              <a:t>ni </a:t>
            </a:r>
            <a:r>
              <a:rPr lang="fr-BE" sz="1400" b="1" dirty="0"/>
              <a:t>fléchage</a:t>
            </a:r>
          </a:p>
          <a:p>
            <a:pPr algn="ctr">
              <a:lnSpc>
                <a:spcPts val="1800"/>
              </a:lnSpc>
              <a:buClr>
                <a:schemeClr val="accent6">
                  <a:lumMod val="75000"/>
                </a:schemeClr>
              </a:buClr>
              <a:buFont typeface="Courier New" pitchFamily="49" charset="0"/>
              <a:buChar char="o"/>
            </a:pPr>
            <a:r>
              <a:rPr lang="fr-BE" sz="1400" dirty="0"/>
              <a:t> Peu de </a:t>
            </a:r>
            <a:r>
              <a:rPr lang="fr-BE" sz="1400" b="1" dirty="0"/>
              <a:t>valorisation touristique </a:t>
            </a:r>
            <a:r>
              <a:rPr lang="fr-BE" sz="1400" dirty="0"/>
              <a:t>du </a:t>
            </a:r>
            <a:r>
              <a:rPr lang="fr-BE" sz="1400" b="1" dirty="0" smtClean="0"/>
              <a:t>centre</a:t>
            </a:r>
          </a:p>
          <a:p>
            <a:pPr algn="ctr">
              <a:lnSpc>
                <a:spcPts val="1800"/>
              </a:lnSpc>
              <a:buClr>
                <a:schemeClr val="accent6">
                  <a:lumMod val="75000"/>
                </a:schemeClr>
              </a:buClr>
            </a:pPr>
            <a:r>
              <a:rPr lang="fr-BE" sz="1400" b="1" dirty="0" smtClean="0"/>
              <a:t> </a:t>
            </a:r>
            <a:r>
              <a:rPr lang="fr-BE" sz="1400" b="1" dirty="0"/>
              <a:t>de </a:t>
            </a:r>
            <a:r>
              <a:rPr lang="fr-BE" sz="1400" b="1" dirty="0" err="1" smtClean="0"/>
              <a:t>Sougné</a:t>
            </a:r>
            <a:endParaRPr lang="fr-BE" sz="14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Ellipse 8"/>
          <p:cNvSpPr/>
          <p:nvPr/>
        </p:nvSpPr>
        <p:spPr>
          <a:xfrm>
            <a:off x="1966947" y="71414"/>
            <a:ext cx="5798753" cy="5728889"/>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Titre 1"/>
          <p:cNvSpPr txBox="1">
            <a:spLocks/>
          </p:cNvSpPr>
          <p:nvPr/>
        </p:nvSpPr>
        <p:spPr>
          <a:xfrm>
            <a:off x="1357290" y="824016"/>
            <a:ext cx="7076872" cy="8904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Programme de la soirée</a:t>
            </a:r>
          </a:p>
        </p:txBody>
      </p:sp>
      <p:sp>
        <p:nvSpPr>
          <p:cNvPr id="11" name="Espace réservé du contenu 2"/>
          <p:cNvSpPr txBox="1">
            <a:spLocks/>
          </p:cNvSpPr>
          <p:nvPr/>
        </p:nvSpPr>
        <p:spPr>
          <a:xfrm>
            <a:off x="1307961" y="1968209"/>
            <a:ext cx="7050253" cy="3746807"/>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indent="182563">
              <a:lnSpc>
                <a:spcPct val="150000"/>
              </a:lnSpc>
              <a:buClr>
                <a:schemeClr val="accent6"/>
              </a:buClr>
              <a:buFont typeface="Courier New" pitchFamily="49" charset="0"/>
              <a:buChar char="o"/>
            </a:pPr>
            <a:r>
              <a:rPr lang="fr-BE" sz="1600" b="1" dirty="0">
                <a:solidFill>
                  <a:schemeClr val="tx1"/>
                </a:solidFill>
                <a:latin typeface="Calibri" pitchFamily="34" charset="0"/>
                <a:cs typeface="Calibri" pitchFamily="34" charset="0"/>
              </a:rPr>
              <a:t>Rappel de la définition du PCDR/ODR </a:t>
            </a:r>
          </a:p>
          <a:p>
            <a:pPr indent="182563">
              <a:lnSpc>
                <a:spcPct val="150000"/>
              </a:lnSpc>
              <a:buClr>
                <a:schemeClr val="accent6"/>
              </a:buClr>
              <a:buFont typeface="Courier New" pitchFamily="49" charset="0"/>
              <a:buChar char="o"/>
            </a:pPr>
            <a:r>
              <a:rPr lang="fr-BE" sz="1600" b="1" dirty="0">
                <a:solidFill>
                  <a:schemeClr val="tx1"/>
                </a:solidFill>
                <a:latin typeface="Calibri" pitchFamily="34" charset="0"/>
                <a:cs typeface="Calibri" pitchFamily="34" charset="0"/>
              </a:rPr>
              <a:t>Présentation des prochaines étapes (planning) </a:t>
            </a:r>
          </a:p>
          <a:p>
            <a:pPr indent="182563">
              <a:lnSpc>
                <a:spcPct val="150000"/>
              </a:lnSpc>
              <a:buClr>
                <a:schemeClr val="accent6"/>
              </a:buClr>
              <a:buFont typeface="Courier New" pitchFamily="49" charset="0"/>
              <a:buChar char="o"/>
            </a:pPr>
            <a:r>
              <a:rPr lang="fr-BE" sz="1600" b="1" dirty="0">
                <a:solidFill>
                  <a:schemeClr val="tx1"/>
                </a:solidFill>
                <a:latin typeface="Calibri" pitchFamily="34" charset="0"/>
                <a:cs typeface="Calibri" pitchFamily="34" charset="0"/>
              </a:rPr>
              <a:t>Candidatures CLDR</a:t>
            </a:r>
          </a:p>
          <a:p>
            <a:pPr indent="182563">
              <a:lnSpc>
                <a:spcPct val="150000"/>
              </a:lnSpc>
              <a:buClr>
                <a:schemeClr val="accent6"/>
              </a:buClr>
              <a:buFont typeface="Courier New" pitchFamily="49" charset="0"/>
              <a:buChar char="o"/>
            </a:pPr>
            <a:r>
              <a:rPr lang="fr-BE" sz="1600" b="1" dirty="0">
                <a:solidFill>
                  <a:schemeClr val="tx1"/>
                </a:solidFill>
                <a:latin typeface="Calibri" pitchFamily="34" charset="0"/>
                <a:cs typeface="Calibri" pitchFamily="34" charset="0"/>
              </a:rPr>
              <a:t>Diagnostic partagé de la commune</a:t>
            </a:r>
          </a:p>
          <a:p>
            <a:pPr>
              <a:lnSpc>
                <a:spcPct val="150000"/>
              </a:lnSpc>
              <a:buClr>
                <a:schemeClr val="accent6"/>
              </a:buClr>
            </a:pPr>
            <a:r>
              <a:rPr lang="fr-BE" sz="1600" b="1" dirty="0">
                <a:solidFill>
                  <a:schemeClr val="tx1"/>
                </a:solidFill>
                <a:latin typeface="Calibri" pitchFamily="34" charset="0"/>
                <a:cs typeface="Calibri" pitchFamily="34" charset="0"/>
              </a:rPr>
              <a:t> (atouts-faiblesses)</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Environnement naturel</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Environnement bâti</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Environnement économique</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Environnement social</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Environnement culturel</a:t>
            </a:r>
          </a:p>
          <a:p>
            <a:pPr marL="698500" indent="-342900">
              <a:lnSpc>
                <a:spcPct val="150000"/>
              </a:lnSpc>
              <a:buClr>
                <a:schemeClr val="accent6"/>
              </a:buClr>
              <a:buFont typeface="Wingdings" pitchFamily="2" charset="2"/>
              <a:buChar char="Ø"/>
            </a:pPr>
            <a:r>
              <a:rPr lang="fr-BE" sz="1400" b="1" i="1" dirty="0">
                <a:solidFill>
                  <a:schemeClr val="tx1"/>
                </a:solidFill>
                <a:latin typeface="Calibri" pitchFamily="34" charset="0"/>
                <a:cs typeface="Calibri" pitchFamily="34" charset="0"/>
              </a:rPr>
              <a:t>Mobilité</a:t>
            </a:r>
          </a:p>
          <a:p>
            <a:pPr marL="698500" indent="-342900">
              <a:lnSpc>
                <a:spcPct val="150000"/>
              </a:lnSpc>
              <a:buClr>
                <a:schemeClr val="accent6"/>
              </a:buClr>
              <a:buFont typeface="Wingdings" pitchFamily="2" charset="2"/>
              <a:buChar char="Ø"/>
            </a:pPr>
            <a:r>
              <a:rPr lang="fr-FR" sz="1400" b="1" i="1" dirty="0">
                <a:solidFill>
                  <a:schemeClr val="tx1"/>
                </a:solidFill>
                <a:latin typeface="Calibri" pitchFamily="34" charset="0"/>
                <a:cs typeface="Calibri" pitchFamily="34" charset="0"/>
              </a:rPr>
              <a:t>Information et communication</a:t>
            </a:r>
            <a:endParaRPr lang="fr-BE" sz="1400" b="1" i="1" dirty="0">
              <a:solidFill>
                <a:schemeClr val="tx1"/>
              </a:solidFill>
              <a:latin typeface="Calibri" pitchFamily="34" charset="0"/>
              <a:cs typeface="Calibri" pitchFamily="34" charset="0"/>
            </a:endParaRPr>
          </a:p>
          <a:p>
            <a:pPr indent="182563">
              <a:lnSpc>
                <a:spcPct val="150000"/>
              </a:lnSpc>
              <a:buClr>
                <a:schemeClr val="accent6"/>
              </a:buClr>
              <a:buFont typeface="Courier New" pitchFamily="49" charset="0"/>
              <a:buChar char="o"/>
            </a:pPr>
            <a:r>
              <a:rPr lang="fr-BE" sz="1600" b="1" dirty="0">
                <a:solidFill>
                  <a:schemeClr val="tx1"/>
                </a:solidFill>
                <a:latin typeface="Calibri" pitchFamily="34" charset="0"/>
                <a:cs typeface="Calibri" pitchFamily="34" charset="0"/>
              </a:rPr>
              <a:t>Mise en commun</a:t>
            </a:r>
          </a:p>
          <a:p>
            <a:endParaRPr lang="fr-BE" dirty="0"/>
          </a:p>
        </p:txBody>
      </p:sp>
    </p:spTree>
    <p:extLst>
      <p:ext uri="{BB962C8B-B14F-4D97-AF65-F5344CB8AC3E}">
        <p14:creationId xmlns:p14="http://schemas.microsoft.com/office/powerpoint/2010/main" val="85557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économique</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115750" y="1714488"/>
            <a:ext cx="3759892" cy="4452501"/>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600" b="1" dirty="0">
                <a:cs typeface="Calibri" pitchFamily="34" charset="0"/>
              </a:rPr>
              <a:t>Valorisation</a:t>
            </a:r>
            <a:r>
              <a:rPr lang="fr-BE" sz="1600" dirty="0">
                <a:cs typeface="Calibri" pitchFamily="34" charset="0"/>
              </a:rPr>
              <a:t> des petits commerçants via les différents marchés organisés (ponctuels ou non).</a:t>
            </a:r>
          </a:p>
          <a:p>
            <a:pPr marL="285750" indent="-285750" algn="just">
              <a:lnSpc>
                <a:spcPct val="1500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ct val="150000"/>
              </a:lnSpc>
              <a:buClr>
                <a:schemeClr val="accent6">
                  <a:lumMod val="50000"/>
                </a:schemeClr>
              </a:buClr>
              <a:buFont typeface="Courier New" pitchFamily="49" charset="0"/>
              <a:buChar char="o"/>
            </a:pPr>
            <a:r>
              <a:rPr lang="fr-BE" sz="1600" b="1" dirty="0">
                <a:cs typeface="Calibri" pitchFamily="34" charset="0"/>
              </a:rPr>
              <a:t>Dynamisation</a:t>
            </a:r>
            <a:r>
              <a:rPr lang="fr-BE" sz="1600" dirty="0">
                <a:cs typeface="Calibri" pitchFamily="34" charset="0"/>
              </a:rPr>
              <a:t> du secteur économique via les zonings, les nouveaux centres commerciaux, l’</a:t>
            </a:r>
            <a:r>
              <a:rPr lang="fr-BE" sz="1600" dirty="0" err="1">
                <a:cs typeface="Calibri" pitchFamily="34" charset="0"/>
              </a:rPr>
              <a:t>HoReCa</a:t>
            </a:r>
            <a:r>
              <a:rPr lang="fr-BE" sz="1600" dirty="0">
                <a:cs typeface="Calibri" pitchFamily="34" charset="0"/>
              </a:rPr>
              <a:t> et la proximité des services.</a:t>
            </a:r>
          </a:p>
          <a:p>
            <a:pPr marL="285750" indent="-285750" algn="just">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220072" y="2384834"/>
            <a:ext cx="3759892" cy="4093428"/>
          </a:xfrm>
          <a:prstGeom prst="rect">
            <a:avLst/>
          </a:prstGeom>
          <a:noFill/>
        </p:spPr>
        <p:txBody>
          <a:bodyPr wrap="square" rtlCol="0">
            <a:spAutoFit/>
          </a:bodyPr>
          <a:lstStyle/>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Baisse </a:t>
            </a:r>
            <a:r>
              <a:rPr lang="fr-BE" sz="1600" dirty="0">
                <a:cs typeface="Calibri" pitchFamily="34" charset="0"/>
              </a:rPr>
              <a:t>d’intérêt pour les centres et les petits commerçants au profit des grandes enseignes et des commerces en périphérie.</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Baisse </a:t>
            </a:r>
            <a:r>
              <a:rPr lang="fr-BE" sz="1600" dirty="0">
                <a:cs typeface="Calibri" pitchFamily="34" charset="0"/>
              </a:rPr>
              <a:t>d’activité des petits commerçants au vu des loyers excessifs, des commerces vides et d’un manque d’infrastructures adaptées.</a:t>
            </a:r>
          </a:p>
          <a:p>
            <a:pPr marL="285750" indent="-285750" algn="just">
              <a:lnSpc>
                <a:spcPts val="21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100"/>
              </a:lnSpc>
              <a:buClr>
                <a:schemeClr val="accent6">
                  <a:lumMod val="50000"/>
                </a:schemeClr>
              </a:buClr>
              <a:buFont typeface="Courier New" pitchFamily="49" charset="0"/>
              <a:buChar char="o"/>
            </a:pPr>
            <a:r>
              <a:rPr lang="fr-BE" sz="1600" b="1" dirty="0">
                <a:cs typeface="Calibri" pitchFamily="34" charset="0"/>
              </a:rPr>
              <a:t>Baisse</a:t>
            </a:r>
            <a:r>
              <a:rPr lang="fr-BE" sz="1600" dirty="0">
                <a:cs typeface="Calibri" pitchFamily="34" charset="0"/>
              </a:rPr>
              <a:t> de l’intérêt du citoyen face au manque de projet en lien avec l’économie d’énergie.</a:t>
            </a:r>
          </a:p>
          <a:p>
            <a:pPr marL="285750" indent="-285750" algn="just">
              <a:lnSpc>
                <a:spcPts val="1800"/>
              </a:lnSpc>
              <a:buClr>
                <a:schemeClr val="accent6">
                  <a:lumMod val="50000"/>
                </a:schemeClr>
              </a:buClr>
              <a:buFont typeface="Courier New" pitchFamily="49" charset="0"/>
              <a:buChar char="o"/>
            </a:pPr>
            <a:endParaRPr lang="fr-BE" sz="14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1083632" y="-1"/>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ENJEUX</a:t>
            </a:r>
          </a:p>
        </p:txBody>
      </p:sp>
      <p:sp>
        <p:nvSpPr>
          <p:cNvPr id="17" name="ZoneTexte 16"/>
          <p:cNvSpPr txBox="1"/>
          <p:nvPr/>
        </p:nvSpPr>
        <p:spPr>
          <a:xfrm>
            <a:off x="2683980" y="2071678"/>
            <a:ext cx="3759892" cy="3683060"/>
          </a:xfrm>
          <a:prstGeom prst="rect">
            <a:avLst/>
          </a:prstGeom>
          <a:noFill/>
        </p:spPr>
        <p:txBody>
          <a:bodyPr wrap="square" rtlCol="0">
            <a:spAutoFit/>
          </a:bodyPr>
          <a:lstStyle/>
          <a:p>
            <a:pPr marL="285750" indent="-285750" algn="just">
              <a:lnSpc>
                <a:spcPts val="2000"/>
              </a:lnSpc>
              <a:buClr>
                <a:schemeClr val="accent6">
                  <a:lumMod val="50000"/>
                </a:schemeClr>
              </a:buClr>
              <a:buFont typeface="Courier New" pitchFamily="49" charset="0"/>
              <a:buChar char="o"/>
            </a:pPr>
            <a:r>
              <a:rPr lang="fr-BE" sz="1600" dirty="0">
                <a:cs typeface="Calibri" pitchFamily="34" charset="0"/>
              </a:rPr>
              <a:t>Face au </a:t>
            </a:r>
            <a:r>
              <a:rPr lang="fr-BE" sz="1600" b="1" dirty="0">
                <a:cs typeface="Calibri" pitchFamily="34" charset="0"/>
              </a:rPr>
              <a:t>succès des grandes enseignes </a:t>
            </a:r>
            <a:r>
              <a:rPr lang="fr-BE" sz="1600" dirty="0">
                <a:cs typeface="Calibri" pitchFamily="34" charset="0"/>
              </a:rPr>
              <a:t>et des zonings décentralisés</a:t>
            </a:r>
            <a:r>
              <a:rPr lang="fr-BE" sz="1600" b="1" dirty="0">
                <a:cs typeface="Calibri" pitchFamily="34" charset="0"/>
              </a:rPr>
              <a:t>, valoriser </a:t>
            </a:r>
            <a:r>
              <a:rPr lang="fr-BE" sz="1600" dirty="0">
                <a:cs typeface="Calibri" pitchFamily="34" charset="0"/>
              </a:rPr>
              <a:t>au mieux les petits commerçants via différentes actions telles que des marchés, des loyers plus modérés, l’accès au bâti vide et la création d’infrastructures adaptées.</a:t>
            </a:r>
          </a:p>
          <a:p>
            <a:pPr marL="285750" indent="-285750" algn="just">
              <a:lnSpc>
                <a:spcPts val="20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2000"/>
              </a:lnSpc>
              <a:buClr>
                <a:schemeClr val="accent6">
                  <a:lumMod val="50000"/>
                </a:schemeClr>
              </a:buClr>
              <a:buFont typeface="Courier New" pitchFamily="49" charset="0"/>
              <a:buChar char="o"/>
            </a:pPr>
            <a:r>
              <a:rPr lang="fr-BE" sz="1600" dirty="0">
                <a:cs typeface="Calibri" pitchFamily="34" charset="0"/>
              </a:rPr>
              <a:t>Ranimer </a:t>
            </a:r>
            <a:r>
              <a:rPr lang="fr-BE" sz="1600" b="1" dirty="0">
                <a:cs typeface="Calibri" pitchFamily="34" charset="0"/>
              </a:rPr>
              <a:t>l’intérêt citoyen </a:t>
            </a:r>
            <a:r>
              <a:rPr lang="fr-BE" sz="1600" dirty="0">
                <a:cs typeface="Calibri" pitchFamily="34" charset="0"/>
              </a:rPr>
              <a:t>pour l’économie d’énergie via l’élaboration de nouveaux projets en la matière.</a:t>
            </a:r>
            <a:endParaRPr lang="fr-BE" sz="14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357222" y="2571744"/>
            <a:ext cx="4143404" cy="3637890"/>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3571868" y="-785842"/>
            <a:ext cx="7143800" cy="7424321"/>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Titre 1"/>
          <p:cNvSpPr txBox="1">
            <a:spLocks/>
          </p:cNvSpPr>
          <p:nvPr/>
        </p:nvSpPr>
        <p:spPr>
          <a:xfrm>
            <a:off x="-1285916" y="1123336"/>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a:t>
            </a:r>
          </a:p>
          <a:p>
            <a:r>
              <a:rPr lang="fr-BE" sz="3200" b="1" dirty="0">
                <a:ln>
                  <a:solidFill>
                    <a:schemeClr val="tx1"/>
                  </a:solidFill>
                </a:ln>
                <a:solidFill>
                  <a:schemeClr val="accent6"/>
                </a:solidFill>
                <a:latin typeface="Calibri" pitchFamily="34" charset="0"/>
                <a:cs typeface="Calibri" pitchFamily="34" charset="0"/>
              </a:rPr>
              <a:t> social</a:t>
            </a:r>
          </a:p>
        </p:txBody>
      </p:sp>
      <p:sp>
        <p:nvSpPr>
          <p:cNvPr id="16" name="ZoneTexte 15"/>
          <p:cNvSpPr txBox="1"/>
          <p:nvPr/>
        </p:nvSpPr>
        <p:spPr>
          <a:xfrm>
            <a:off x="-27962" y="3357562"/>
            <a:ext cx="3528392" cy="2723823"/>
          </a:xfrm>
          <a:prstGeom prst="rect">
            <a:avLst/>
          </a:prstGeom>
          <a:noFill/>
        </p:spPr>
        <p:txBody>
          <a:bodyPr wrap="square" rtlCol="0">
            <a:spAutoFit/>
          </a:bodyPr>
          <a:lstStyle/>
          <a:p>
            <a:pPr marL="342900" indent="-342900" algn="just">
              <a:lnSpc>
                <a:spcPts val="1800"/>
              </a:lnSpc>
              <a:buClr>
                <a:schemeClr val="accent6">
                  <a:lumMod val="75000"/>
                </a:schemeClr>
              </a:buClr>
              <a:buFont typeface="Courier New" pitchFamily="49" charset="0"/>
              <a:buChar char="o"/>
            </a:pPr>
            <a:r>
              <a:rPr lang="fr-BE" sz="1300" b="1" dirty="0"/>
              <a:t> Nombreuses infrastructures sportives</a:t>
            </a:r>
          </a:p>
          <a:p>
            <a:pPr marL="342900" indent="-342900" algn="just">
              <a:lnSpc>
                <a:spcPts val="1800"/>
              </a:lnSpc>
              <a:buClr>
                <a:schemeClr val="accent6">
                  <a:lumMod val="75000"/>
                </a:schemeClr>
              </a:buClr>
              <a:buFont typeface="Courier New" pitchFamily="49" charset="0"/>
              <a:buChar char="o"/>
            </a:pPr>
            <a:r>
              <a:rPr lang="fr-BE" sz="1300" dirty="0"/>
              <a:t> </a:t>
            </a:r>
            <a:r>
              <a:rPr lang="fr-BE" sz="1300" b="1" dirty="0"/>
              <a:t>Plaine de jeux </a:t>
            </a:r>
            <a:r>
              <a:rPr lang="fr-BE" sz="1300" dirty="0"/>
              <a:t>rue de St-Roch</a:t>
            </a:r>
          </a:p>
          <a:p>
            <a:pPr marL="342900" indent="-342900" algn="just">
              <a:lnSpc>
                <a:spcPts val="1800"/>
              </a:lnSpc>
              <a:buClr>
                <a:schemeClr val="accent6">
                  <a:lumMod val="75000"/>
                </a:schemeClr>
              </a:buClr>
              <a:buFont typeface="Courier New" pitchFamily="49" charset="0"/>
              <a:buChar char="o"/>
            </a:pPr>
            <a:r>
              <a:rPr lang="fr-BE" sz="1300" dirty="0"/>
              <a:t> </a:t>
            </a:r>
            <a:r>
              <a:rPr lang="fr-BE" sz="1300" b="1" dirty="0"/>
              <a:t>Cours collectifs </a:t>
            </a:r>
            <a:r>
              <a:rPr lang="fr-BE" sz="1300" dirty="0"/>
              <a:t>(ex : </a:t>
            </a:r>
            <a:r>
              <a:rPr lang="fr-BE" sz="1300" dirty="0" err="1"/>
              <a:t>bodygirly</a:t>
            </a:r>
            <a:r>
              <a:rPr lang="fr-BE" sz="1300" dirty="0"/>
              <a:t>)</a:t>
            </a:r>
          </a:p>
          <a:p>
            <a:pPr marL="342900" indent="-342900" algn="just">
              <a:lnSpc>
                <a:spcPts val="1800"/>
              </a:lnSpc>
              <a:buClr>
                <a:schemeClr val="accent6">
                  <a:lumMod val="75000"/>
                </a:schemeClr>
              </a:buClr>
              <a:buFont typeface="Courier New" pitchFamily="49" charset="0"/>
              <a:buChar char="o"/>
            </a:pPr>
            <a:r>
              <a:rPr lang="fr-BE" sz="1300" dirty="0"/>
              <a:t> </a:t>
            </a:r>
            <a:r>
              <a:rPr lang="fr-BE" sz="1300" dirty="0" err="1"/>
              <a:t>Emblève</a:t>
            </a:r>
            <a:r>
              <a:rPr lang="fr-BE" sz="1300" dirty="0"/>
              <a:t> : </a:t>
            </a:r>
            <a:r>
              <a:rPr lang="fr-BE" sz="1300" b="1" dirty="0"/>
              <a:t>terrains de pétanque et fête des voisins</a:t>
            </a:r>
          </a:p>
          <a:p>
            <a:pPr marL="342900" indent="-342900" algn="just">
              <a:lnSpc>
                <a:spcPts val="1800"/>
              </a:lnSpc>
              <a:buClr>
                <a:schemeClr val="accent6">
                  <a:lumMod val="75000"/>
                </a:schemeClr>
              </a:buClr>
              <a:buFont typeface="Courier New" pitchFamily="49" charset="0"/>
              <a:buChar char="o"/>
            </a:pPr>
            <a:r>
              <a:rPr lang="fr-BE" sz="1300" b="1" dirty="0"/>
              <a:t>Nouvelle salle Nonceveux</a:t>
            </a:r>
            <a:r>
              <a:rPr lang="fr-BE" sz="1300" dirty="0"/>
              <a:t> : retour et hausse de </a:t>
            </a:r>
            <a:r>
              <a:rPr lang="fr-BE" sz="1300" b="1" dirty="0"/>
              <a:t>cohésion sociale</a:t>
            </a:r>
            <a:r>
              <a:rPr lang="fr-BE" sz="1300" dirty="0"/>
              <a:t>, possibilité d’organiser des évènements </a:t>
            </a: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4143404" y="157198"/>
            <a:ext cx="5572164" cy="6400727"/>
          </a:xfrm>
          <a:prstGeom prst="rect">
            <a:avLst/>
          </a:prstGeom>
          <a:noFill/>
        </p:spPr>
        <p:txBody>
          <a:bodyPr wrap="square" rtlCol="0">
            <a:spAutoFit/>
          </a:bodyPr>
          <a:lstStyle/>
          <a:p>
            <a:pPr algn="ctr">
              <a:lnSpc>
                <a:spcPts val="1700"/>
              </a:lnSpc>
              <a:buClr>
                <a:schemeClr val="accent6">
                  <a:lumMod val="75000"/>
                </a:schemeClr>
              </a:buClr>
              <a:buFont typeface="Courier New" pitchFamily="49" charset="0"/>
              <a:buChar char="o"/>
            </a:pPr>
            <a:r>
              <a:rPr lang="fr-BE" sz="1300" b="1" dirty="0"/>
              <a:t> Insécurité </a:t>
            </a:r>
            <a:r>
              <a:rPr lang="fr-BE" sz="1300" dirty="0"/>
              <a:t>(le soir) + visibilité faible police</a:t>
            </a:r>
          </a:p>
          <a:p>
            <a:pPr algn="ctr">
              <a:lnSpc>
                <a:spcPts val="1700"/>
              </a:lnSpc>
              <a:buClr>
                <a:schemeClr val="accent6">
                  <a:lumMod val="75000"/>
                </a:schemeClr>
              </a:buClr>
              <a:buFont typeface="Courier New" pitchFamily="49" charset="0"/>
              <a:buChar char="o"/>
            </a:pPr>
            <a:r>
              <a:rPr lang="fr-BE" sz="1300" b="1" dirty="0"/>
              <a:t> </a:t>
            </a:r>
            <a:r>
              <a:rPr lang="fr-BE" sz="1300" dirty="0"/>
              <a:t>Fin des </a:t>
            </a:r>
            <a:r>
              <a:rPr lang="fr-BE" sz="1300" b="1" dirty="0"/>
              <a:t>illuminations</a:t>
            </a:r>
            <a:r>
              <a:rPr lang="fr-BE" sz="1300" dirty="0"/>
              <a:t> d’</a:t>
            </a:r>
            <a:r>
              <a:rPr lang="fr-BE" sz="1300" b="1" dirty="0" err="1"/>
              <a:t>Awan</a:t>
            </a:r>
            <a:endParaRPr lang="fr-BE" sz="1300" b="1" dirty="0"/>
          </a:p>
          <a:p>
            <a:pPr algn="ctr">
              <a:lnSpc>
                <a:spcPts val="1700"/>
              </a:lnSpc>
              <a:buClr>
                <a:schemeClr val="accent6">
                  <a:lumMod val="75000"/>
                </a:schemeClr>
              </a:buClr>
              <a:buFont typeface="Courier New" pitchFamily="49" charset="0"/>
              <a:buChar char="o"/>
            </a:pPr>
            <a:r>
              <a:rPr lang="fr-BE" sz="1300" dirty="0"/>
              <a:t> Pas de </a:t>
            </a:r>
            <a:r>
              <a:rPr lang="fr-BE" sz="1300" b="1" dirty="0"/>
              <a:t>fêtes de villages annuelles</a:t>
            </a:r>
          </a:p>
          <a:p>
            <a:pPr algn="ctr">
              <a:lnSpc>
                <a:spcPts val="1700"/>
              </a:lnSpc>
              <a:buClr>
                <a:schemeClr val="accent6">
                  <a:lumMod val="75000"/>
                </a:schemeClr>
              </a:buClr>
              <a:buFont typeface="Courier New" pitchFamily="49" charset="0"/>
              <a:buChar char="o"/>
            </a:pPr>
            <a:r>
              <a:rPr lang="fr-BE" sz="1300" dirty="0"/>
              <a:t> Manque de </a:t>
            </a:r>
            <a:r>
              <a:rPr lang="fr-BE" sz="1300" b="1" dirty="0"/>
              <a:t>diversité </a:t>
            </a:r>
            <a:r>
              <a:rPr lang="fr-BE" sz="1300" dirty="0"/>
              <a:t>dans les disciplines sportives</a:t>
            </a:r>
          </a:p>
          <a:p>
            <a:pPr algn="ctr">
              <a:lnSpc>
                <a:spcPts val="1700"/>
              </a:lnSpc>
              <a:buClr>
                <a:schemeClr val="accent6">
                  <a:lumMod val="75000"/>
                </a:schemeClr>
              </a:buClr>
              <a:buFont typeface="Courier New" pitchFamily="49" charset="0"/>
              <a:buChar char="o"/>
            </a:pPr>
            <a:r>
              <a:rPr lang="fr-BE" sz="1300" dirty="0"/>
              <a:t> Manque de lieu de récréation  pour les </a:t>
            </a:r>
            <a:r>
              <a:rPr lang="fr-BE" sz="1300" b="1" dirty="0"/>
              <a:t>jeunes enfants</a:t>
            </a:r>
          </a:p>
          <a:p>
            <a:pPr algn="ctr">
              <a:lnSpc>
                <a:spcPts val="1700"/>
              </a:lnSpc>
              <a:buClr>
                <a:schemeClr val="accent6">
                  <a:lumMod val="75000"/>
                </a:schemeClr>
              </a:buClr>
              <a:buFont typeface="Courier New" pitchFamily="49" charset="0"/>
              <a:buChar char="o"/>
            </a:pPr>
            <a:r>
              <a:rPr lang="fr-BE" sz="1300" dirty="0"/>
              <a:t> Pas d</a:t>
            </a:r>
            <a:r>
              <a:rPr lang="fr-BE" sz="1300" b="1" dirty="0"/>
              <a:t>’infrastructures </a:t>
            </a:r>
            <a:r>
              <a:rPr lang="fr-BE" sz="1300" dirty="0"/>
              <a:t>à </a:t>
            </a:r>
            <a:r>
              <a:rPr lang="fr-BE" sz="1300" b="1" dirty="0" err="1"/>
              <a:t>Septroux</a:t>
            </a:r>
            <a:endParaRPr lang="fr-BE" sz="1300" b="1" dirty="0"/>
          </a:p>
          <a:p>
            <a:pPr algn="ctr">
              <a:lnSpc>
                <a:spcPts val="1700"/>
              </a:lnSpc>
              <a:buClr>
                <a:schemeClr val="accent6">
                  <a:lumMod val="75000"/>
                </a:schemeClr>
              </a:buClr>
              <a:buFont typeface="Courier New" pitchFamily="49" charset="0"/>
              <a:buChar char="o"/>
            </a:pPr>
            <a:r>
              <a:rPr lang="fr-BE" sz="1300" dirty="0"/>
              <a:t> </a:t>
            </a:r>
            <a:r>
              <a:rPr lang="fr-BE" sz="1300" b="1" dirty="0"/>
              <a:t>Promontoire : </a:t>
            </a:r>
            <a:r>
              <a:rPr lang="fr-BE" sz="1300" dirty="0"/>
              <a:t>peu d’activités et difficile d’attirer ses voisins</a:t>
            </a:r>
          </a:p>
          <a:p>
            <a:pPr algn="ctr">
              <a:lnSpc>
                <a:spcPts val="1700"/>
              </a:lnSpc>
              <a:buClr>
                <a:schemeClr val="accent6">
                  <a:lumMod val="75000"/>
                </a:schemeClr>
              </a:buClr>
              <a:buFont typeface="Courier New" pitchFamily="49" charset="0"/>
              <a:buChar char="o"/>
            </a:pPr>
            <a:r>
              <a:rPr lang="fr-BE" sz="1300" dirty="0"/>
              <a:t>  Manque </a:t>
            </a:r>
            <a:r>
              <a:rPr lang="fr-BE" sz="1300" b="1" dirty="0"/>
              <a:t>plaine de jeux à </a:t>
            </a:r>
            <a:r>
              <a:rPr lang="fr-BE" sz="1300" b="1" dirty="0" err="1"/>
              <a:t>Deigné</a:t>
            </a:r>
            <a:r>
              <a:rPr lang="fr-BE" sz="1300" b="1" dirty="0"/>
              <a:t> </a:t>
            </a:r>
            <a:r>
              <a:rPr lang="fr-BE" sz="1300" dirty="0"/>
              <a:t>(adaptée à tous)</a:t>
            </a:r>
          </a:p>
          <a:p>
            <a:pPr algn="ctr">
              <a:lnSpc>
                <a:spcPts val="1700"/>
              </a:lnSpc>
              <a:buClr>
                <a:schemeClr val="accent6">
                  <a:lumMod val="75000"/>
                </a:schemeClr>
              </a:buClr>
              <a:buFont typeface="Courier New" pitchFamily="49" charset="0"/>
              <a:buChar char="o"/>
            </a:pPr>
            <a:r>
              <a:rPr lang="fr-BE" sz="1300" dirty="0"/>
              <a:t> Manque </a:t>
            </a:r>
            <a:r>
              <a:rPr lang="fr-BE" sz="1300" b="1" dirty="0"/>
              <a:t>d’espaces conviviaux</a:t>
            </a:r>
            <a:r>
              <a:rPr lang="fr-BE" sz="1300" dirty="0"/>
              <a:t>, plaine de jeux</a:t>
            </a:r>
          </a:p>
          <a:p>
            <a:pPr algn="ctr">
              <a:lnSpc>
                <a:spcPts val="1700"/>
              </a:lnSpc>
              <a:buClr>
                <a:schemeClr val="accent6">
                  <a:lumMod val="75000"/>
                </a:schemeClr>
              </a:buClr>
              <a:buFont typeface="Courier New" pitchFamily="49" charset="0"/>
              <a:buChar char="o"/>
            </a:pPr>
            <a:r>
              <a:rPr lang="fr-BE" sz="1300" dirty="0"/>
              <a:t> </a:t>
            </a:r>
            <a:r>
              <a:rPr lang="fr-BE" sz="1300" b="1" dirty="0"/>
              <a:t>Idée projet</a:t>
            </a:r>
            <a:r>
              <a:rPr lang="fr-BE" sz="1300" dirty="0"/>
              <a:t> : maison  de village avec café et épicerie de produits locaux + local qui peut servir pour d’autres activités (sports, culture, art, etc.)</a:t>
            </a:r>
          </a:p>
          <a:p>
            <a:pPr algn="ctr">
              <a:lnSpc>
                <a:spcPts val="1700"/>
              </a:lnSpc>
              <a:buClr>
                <a:schemeClr val="accent6">
                  <a:lumMod val="75000"/>
                </a:schemeClr>
              </a:buClr>
              <a:buFont typeface="Courier New" pitchFamily="49" charset="0"/>
              <a:buChar char="o"/>
            </a:pPr>
            <a:r>
              <a:rPr lang="fr-BE" sz="1300" dirty="0"/>
              <a:t> Manque d’un </a:t>
            </a:r>
            <a:r>
              <a:rPr lang="fr-BE" sz="1300" b="1" dirty="0"/>
              <a:t>service d’échange local (SEL)</a:t>
            </a:r>
          </a:p>
          <a:p>
            <a:pPr algn="ctr">
              <a:lnSpc>
                <a:spcPts val="1700"/>
              </a:lnSpc>
              <a:buClr>
                <a:schemeClr val="accent6">
                  <a:lumMod val="75000"/>
                </a:schemeClr>
              </a:buClr>
              <a:buFont typeface="Courier New" pitchFamily="49" charset="0"/>
              <a:buChar char="o"/>
            </a:pPr>
            <a:r>
              <a:rPr lang="fr-BE" sz="1300" dirty="0"/>
              <a:t> Manque de </a:t>
            </a:r>
            <a:r>
              <a:rPr lang="fr-BE" sz="1300" b="1" dirty="0"/>
              <a:t>bancs </a:t>
            </a:r>
            <a:r>
              <a:rPr lang="fr-BE" sz="1300" dirty="0"/>
              <a:t>dans le village de </a:t>
            </a:r>
            <a:r>
              <a:rPr lang="fr-BE" sz="1300" b="1" dirty="0"/>
              <a:t>Nonceveux</a:t>
            </a:r>
          </a:p>
          <a:p>
            <a:pPr algn="ctr">
              <a:lnSpc>
                <a:spcPts val="1700"/>
              </a:lnSpc>
              <a:buClr>
                <a:schemeClr val="accent6">
                  <a:lumMod val="75000"/>
                </a:schemeClr>
              </a:buClr>
              <a:buFont typeface="Courier New" pitchFamily="49" charset="0"/>
              <a:buChar char="o"/>
            </a:pPr>
            <a:r>
              <a:rPr lang="fr-BE" sz="1300" dirty="0"/>
              <a:t> Il faut promouvoir l’utilisation de la </a:t>
            </a:r>
            <a:r>
              <a:rPr lang="fr-BE" sz="1300" b="1" dirty="0"/>
              <a:t>nouvelle salle </a:t>
            </a:r>
            <a:r>
              <a:rPr lang="fr-BE" sz="1300" dirty="0"/>
              <a:t>de Nonceveux</a:t>
            </a:r>
          </a:p>
          <a:p>
            <a:pPr algn="ctr">
              <a:lnSpc>
                <a:spcPts val="1700"/>
              </a:lnSpc>
              <a:buClr>
                <a:schemeClr val="accent6">
                  <a:lumMod val="75000"/>
                </a:schemeClr>
              </a:buClr>
              <a:buFont typeface="Courier New" pitchFamily="49" charset="0"/>
              <a:buChar char="o"/>
            </a:pPr>
            <a:r>
              <a:rPr lang="fr-BE" sz="1300" dirty="0"/>
              <a:t> </a:t>
            </a:r>
            <a:r>
              <a:rPr lang="fr-BE" sz="1300" b="1" dirty="0"/>
              <a:t>Terrain de foot </a:t>
            </a:r>
            <a:r>
              <a:rPr lang="fr-BE" sz="1300" dirty="0"/>
              <a:t>de Nonceveux mal entretenu</a:t>
            </a:r>
          </a:p>
          <a:p>
            <a:pPr algn="ctr">
              <a:lnSpc>
                <a:spcPts val="1700"/>
              </a:lnSpc>
              <a:buClr>
                <a:schemeClr val="accent6">
                  <a:lumMod val="75000"/>
                </a:schemeClr>
              </a:buClr>
              <a:buFont typeface="Courier New" pitchFamily="49" charset="0"/>
              <a:buChar char="o"/>
            </a:pPr>
            <a:r>
              <a:rPr lang="fr-BE" sz="1300" dirty="0"/>
              <a:t> Manque de cours pour </a:t>
            </a:r>
            <a:r>
              <a:rPr lang="fr-BE" sz="1300" b="1" dirty="0"/>
              <a:t>enfants</a:t>
            </a:r>
            <a:r>
              <a:rPr lang="fr-BE" sz="1300" dirty="0"/>
              <a:t> (</a:t>
            </a:r>
            <a:r>
              <a:rPr lang="fr-BE" sz="1300" dirty="0" err="1"/>
              <a:t>Harzé</a:t>
            </a:r>
            <a:r>
              <a:rPr lang="fr-BE" sz="1300" dirty="0"/>
              <a:t>, Paradis, </a:t>
            </a:r>
            <a:r>
              <a:rPr lang="fr-BE" sz="1300" dirty="0" err="1"/>
              <a:t>Houssonloge</a:t>
            </a:r>
            <a:r>
              <a:rPr lang="fr-BE" sz="1300" dirty="0"/>
              <a:t>)</a:t>
            </a:r>
          </a:p>
          <a:p>
            <a:pPr algn="ctr">
              <a:lnSpc>
                <a:spcPts val="1700"/>
              </a:lnSpc>
              <a:buClr>
                <a:schemeClr val="accent6">
                  <a:lumMod val="75000"/>
                </a:schemeClr>
              </a:buClr>
              <a:buFont typeface="Courier New" pitchFamily="49" charset="0"/>
              <a:buChar char="o"/>
            </a:pPr>
            <a:r>
              <a:rPr lang="fr-BE" sz="1300" dirty="0"/>
              <a:t> </a:t>
            </a:r>
            <a:r>
              <a:rPr lang="fr-BE" sz="1300" b="1" dirty="0"/>
              <a:t>Peu d’activités </a:t>
            </a:r>
            <a:r>
              <a:rPr lang="fr-BE" sz="1300" dirty="0"/>
              <a:t>quel que soit l’âge</a:t>
            </a:r>
          </a:p>
          <a:p>
            <a:pPr algn="ctr">
              <a:lnSpc>
                <a:spcPts val="1700"/>
              </a:lnSpc>
              <a:buClr>
                <a:schemeClr val="accent6">
                  <a:lumMod val="75000"/>
                </a:schemeClr>
              </a:buClr>
              <a:buFont typeface="Courier New" pitchFamily="49" charset="0"/>
              <a:buChar char="o"/>
            </a:pPr>
            <a:r>
              <a:rPr lang="fr-BE" sz="1300" dirty="0"/>
              <a:t> </a:t>
            </a:r>
            <a:r>
              <a:rPr lang="fr-BE" sz="1300" b="1" dirty="0" err="1"/>
              <a:t>Cités-dortoirs</a:t>
            </a:r>
            <a:r>
              <a:rPr lang="fr-BE" sz="1300" b="1" dirty="0"/>
              <a:t> </a:t>
            </a:r>
          </a:p>
          <a:p>
            <a:pPr algn="ctr">
              <a:lnSpc>
                <a:spcPts val="1700"/>
              </a:lnSpc>
              <a:buClr>
                <a:schemeClr val="accent6">
                  <a:lumMod val="75000"/>
                </a:schemeClr>
              </a:buClr>
              <a:buFont typeface="Courier New" pitchFamily="49" charset="0"/>
              <a:buChar char="o"/>
            </a:pPr>
            <a:r>
              <a:rPr lang="fr-BE" sz="1300" dirty="0"/>
              <a:t> Disparition des </a:t>
            </a:r>
            <a:r>
              <a:rPr lang="fr-BE" sz="1300" b="1" dirty="0"/>
              <a:t>mouvements de jeunesse </a:t>
            </a:r>
            <a:r>
              <a:rPr lang="fr-BE" sz="1300" dirty="0"/>
              <a:t>dans les villages</a:t>
            </a:r>
          </a:p>
          <a:p>
            <a:pPr algn="ctr">
              <a:lnSpc>
                <a:spcPts val="1700"/>
              </a:lnSpc>
              <a:buClr>
                <a:schemeClr val="accent6">
                  <a:lumMod val="75000"/>
                </a:schemeClr>
              </a:buClr>
              <a:buFont typeface="Courier New" pitchFamily="49" charset="0"/>
              <a:buChar char="o"/>
            </a:pPr>
            <a:r>
              <a:rPr lang="fr-BE" sz="1300" b="1" dirty="0"/>
              <a:t> Difficultés </a:t>
            </a:r>
            <a:r>
              <a:rPr lang="fr-BE" sz="1300" dirty="0"/>
              <a:t>d’organiser des activités et des projets sur le long terme </a:t>
            </a:r>
            <a:r>
              <a:rPr lang="fr-BE" sz="1300" b="1" dirty="0"/>
              <a:t>avec le centre d’accueil pour demandeurs d’asile de </a:t>
            </a:r>
            <a:r>
              <a:rPr lang="fr-BE" sz="1300" b="1" dirty="0" err="1"/>
              <a:t>Nonceveux</a:t>
            </a:r>
            <a:r>
              <a:rPr lang="fr-BE" sz="1300" b="1" dirty="0"/>
              <a:t> </a:t>
            </a:r>
            <a:r>
              <a:rPr lang="fr-BE" sz="1300" dirty="0"/>
              <a:t>vu le </a:t>
            </a:r>
            <a:r>
              <a:rPr lang="fr-BE" sz="1300" dirty="0" err="1"/>
              <a:t>turn</a:t>
            </a:r>
            <a:r>
              <a:rPr lang="fr-BE" sz="1300" dirty="0"/>
              <a:t> over des résidants</a:t>
            </a:r>
            <a:endParaRPr lang="fr-BE" sz="1300" b="1" dirty="0"/>
          </a:p>
          <a:p>
            <a:pPr algn="ctr">
              <a:lnSpc>
                <a:spcPts val="1700"/>
              </a:lnSpc>
              <a:buClr>
                <a:schemeClr val="accent6">
                  <a:lumMod val="75000"/>
                </a:schemeClr>
              </a:buClr>
              <a:buFont typeface="Courier New" pitchFamily="49" charset="0"/>
              <a:buChar char="o"/>
            </a:pPr>
            <a:r>
              <a:rPr lang="fr-BE" sz="1300" dirty="0"/>
              <a:t>  </a:t>
            </a:r>
            <a:r>
              <a:rPr lang="fr-BE" sz="1300" b="1" dirty="0"/>
              <a:t>Offre mal répartie </a:t>
            </a:r>
            <a:r>
              <a:rPr lang="fr-BE" sz="1300" dirty="0"/>
              <a:t>(trop dans les centres)</a:t>
            </a:r>
          </a:p>
          <a:p>
            <a:pPr algn="ctr">
              <a:lnSpc>
                <a:spcPts val="1700"/>
              </a:lnSpc>
              <a:buClr>
                <a:schemeClr val="accent6">
                  <a:lumMod val="75000"/>
                </a:schemeClr>
              </a:buClr>
              <a:buFont typeface="Courier New" pitchFamily="49" charset="0"/>
              <a:buChar char="o"/>
            </a:pPr>
            <a:r>
              <a:rPr lang="fr-BE" sz="1300" dirty="0"/>
              <a:t> Absence de </a:t>
            </a:r>
            <a:r>
              <a:rPr lang="fr-BE" sz="1300" b="1" dirty="0"/>
              <a:t>ramassage scolaire</a:t>
            </a:r>
          </a:p>
          <a:p>
            <a:pPr algn="ctr">
              <a:lnSpc>
                <a:spcPts val="1700"/>
              </a:lnSpc>
              <a:buClr>
                <a:schemeClr val="accent6">
                  <a:lumMod val="75000"/>
                </a:schemeClr>
              </a:buClr>
              <a:buFont typeface="Courier New" pitchFamily="49" charset="0"/>
              <a:buChar char="o"/>
            </a:pPr>
            <a:r>
              <a:rPr lang="fr-BE" sz="1300" dirty="0"/>
              <a:t>                </a:t>
            </a:r>
            <a:r>
              <a:rPr lang="fr-BE" sz="1300" b="1" dirty="0"/>
              <a:t>Nuisances sonores </a:t>
            </a:r>
            <a:r>
              <a:rPr lang="fr-BE" sz="1300" dirty="0"/>
              <a:t>des campings et camps scolaires (Nonceveux)</a:t>
            </a:r>
            <a:endParaRPr lang="fr-BE" sz="13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social</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25954" y="2449775"/>
            <a:ext cx="3759892" cy="2375009"/>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Maintien/développement</a:t>
            </a:r>
            <a:r>
              <a:rPr lang="fr-BE" sz="1600" dirty="0">
                <a:cs typeface="Calibri" pitchFamily="34" charset="0"/>
              </a:rPr>
              <a:t> des infrastructures sportives, des plaines de jeux  et des diverses activités qui augmentent la cohésion sociale (fête de voisins/villages, terrains de pétanque, nouvelle salle de village à Nonceveux.</a:t>
            </a: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312702" y="2714620"/>
            <a:ext cx="3759892" cy="3093154"/>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Baisse </a:t>
            </a:r>
            <a:r>
              <a:rPr lang="fr-BE" sz="1600" dirty="0">
                <a:cs typeface="Calibri" pitchFamily="34" charset="0"/>
              </a:rPr>
              <a:t>de la cohésion sociale au vu du mauvais entretien de certaines infrastructures, du manque de liens dans certains villages et de l’offre concentrée dans les centres.</a:t>
            </a:r>
          </a:p>
          <a:p>
            <a:pPr marL="285750" indent="-285750" algn="just">
              <a:lnSpc>
                <a:spcPts val="18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Baisse</a:t>
            </a:r>
            <a:r>
              <a:rPr lang="fr-BE" sz="1600" dirty="0">
                <a:cs typeface="Calibri" pitchFamily="34" charset="0"/>
              </a:rPr>
              <a:t> du nombre de jeunes dans la commune dû au manque de cours collectifs et de rassemblement pour ces derniers ainsi qu’à l’apparition du phénomène de cité-dortoir.</a:t>
            </a:r>
          </a:p>
        </p:txBody>
      </p:sp>
    </p:spTree>
    <p:extLst>
      <p:ext uri="{BB962C8B-B14F-4D97-AF65-F5344CB8AC3E}">
        <p14:creationId xmlns:p14="http://schemas.microsoft.com/office/powerpoint/2010/main" val="85557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547662"/>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smtClean="0">
                <a:ln>
                  <a:solidFill>
                    <a:schemeClr val="tx1"/>
                  </a:solidFill>
                </a:ln>
                <a:solidFill>
                  <a:schemeClr val="accent6"/>
                </a:solidFill>
                <a:latin typeface="Calibri" pitchFamily="34" charset="0"/>
                <a:cs typeface="Calibri" pitchFamily="34" charset="0"/>
              </a:rPr>
              <a:t>ENJEU</a:t>
            </a:r>
            <a:endParaRPr lang="fr-BE" sz="3200" b="1" dirty="0">
              <a:ln>
                <a:solidFill>
                  <a:schemeClr val="tx1"/>
                </a:solidFill>
              </a:ln>
              <a:solidFill>
                <a:schemeClr val="accent6"/>
              </a:solidFill>
              <a:latin typeface="Calibri" pitchFamily="34" charset="0"/>
              <a:cs typeface="Calibri" pitchFamily="34" charset="0"/>
            </a:endParaRPr>
          </a:p>
        </p:txBody>
      </p:sp>
      <p:sp>
        <p:nvSpPr>
          <p:cNvPr id="17" name="ZoneTexte 16"/>
          <p:cNvSpPr txBox="1"/>
          <p:nvPr/>
        </p:nvSpPr>
        <p:spPr>
          <a:xfrm>
            <a:off x="2683980" y="1785926"/>
            <a:ext cx="3759892" cy="4114973"/>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600" b="1" dirty="0">
                <a:cs typeface="Calibri" pitchFamily="34" charset="0"/>
              </a:rPr>
              <a:t>Maintenir</a:t>
            </a:r>
            <a:r>
              <a:rPr lang="fr-BE" sz="1600" dirty="0">
                <a:cs typeface="Calibri" pitchFamily="34" charset="0"/>
              </a:rPr>
              <a:t> les infrastructures sportives, les plaines de jeux  et les diverses activités qui augmentent la cohésion sociale en améliorant l’entretien de certaines infrastructures, en renforçant les liens dans certains villages, et en redéveloppant l’offre trop concentrée dans les centres, notamment pour la jeunesse.</a:t>
            </a:r>
            <a:endParaRPr lang="fr-BE" sz="16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907364" y="764704"/>
            <a:ext cx="5511332" cy="5444930"/>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sp>
        <p:nvSpPr>
          <p:cNvPr id="15" name="Ellipse 14"/>
          <p:cNvSpPr/>
          <p:nvPr/>
        </p:nvSpPr>
        <p:spPr>
          <a:xfrm>
            <a:off x="4572000" y="1231805"/>
            <a:ext cx="5472608" cy="5406673"/>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culturel</a:t>
            </a:r>
          </a:p>
        </p:txBody>
      </p:sp>
      <p:sp>
        <p:nvSpPr>
          <p:cNvPr id="16" name="ZoneTexte 15"/>
          <p:cNvSpPr txBox="1"/>
          <p:nvPr/>
        </p:nvSpPr>
        <p:spPr>
          <a:xfrm>
            <a:off x="257790" y="2571744"/>
            <a:ext cx="3528392" cy="2492990"/>
          </a:xfrm>
          <a:prstGeom prst="rect">
            <a:avLst/>
          </a:prstGeom>
          <a:noFill/>
        </p:spPr>
        <p:txBody>
          <a:bodyPr wrap="square" rtlCol="0">
            <a:spAutoFit/>
          </a:bodyPr>
          <a:lstStyle/>
          <a:p>
            <a:pPr algn="ctr">
              <a:lnSpc>
                <a:spcPct val="150000"/>
              </a:lnSpc>
              <a:buClr>
                <a:schemeClr val="accent6">
                  <a:lumMod val="75000"/>
                </a:schemeClr>
              </a:buClr>
              <a:buFont typeface="Courier New" pitchFamily="49" charset="0"/>
              <a:buChar char="o"/>
            </a:pPr>
            <a:r>
              <a:rPr lang="fr-BE" sz="1600" dirty="0"/>
              <a:t> </a:t>
            </a:r>
            <a:r>
              <a:rPr lang="fr-BE" sz="1600" b="1" dirty="0"/>
              <a:t>Château de </a:t>
            </a:r>
            <a:r>
              <a:rPr lang="fr-BE" sz="1600" b="1" dirty="0" err="1"/>
              <a:t>Harzé</a:t>
            </a:r>
            <a:endParaRPr lang="fr-BE" sz="1600" b="1" dirty="0"/>
          </a:p>
          <a:p>
            <a:pPr algn="ctr">
              <a:lnSpc>
                <a:spcPct val="150000"/>
              </a:lnSpc>
              <a:buClr>
                <a:schemeClr val="accent6">
                  <a:lumMod val="75000"/>
                </a:schemeClr>
              </a:buClr>
              <a:buFont typeface="Courier New" pitchFamily="49" charset="0"/>
              <a:buChar char="o"/>
            </a:pPr>
            <a:r>
              <a:rPr lang="fr-BE" sz="1600" dirty="0"/>
              <a:t> </a:t>
            </a:r>
            <a:r>
              <a:rPr lang="fr-BE" sz="1600" b="1" dirty="0" err="1"/>
              <a:t>Feel</a:t>
            </a:r>
            <a:r>
              <a:rPr lang="fr-BE" sz="1600" b="1" dirty="0"/>
              <a:t> Good Festival </a:t>
            </a:r>
            <a:r>
              <a:rPr lang="fr-BE" sz="1600" dirty="0"/>
              <a:t>(</a:t>
            </a:r>
            <a:r>
              <a:rPr lang="fr-BE" sz="1600" dirty="0" err="1"/>
              <a:t>Remouchamps</a:t>
            </a:r>
            <a:r>
              <a:rPr lang="fr-BE" sz="1600" dirty="0"/>
              <a:t>)</a:t>
            </a:r>
          </a:p>
          <a:p>
            <a:pPr algn="ctr">
              <a:lnSpc>
                <a:spcPct val="150000"/>
              </a:lnSpc>
              <a:buClr>
                <a:schemeClr val="accent6">
                  <a:lumMod val="75000"/>
                </a:schemeClr>
              </a:buClr>
              <a:buFont typeface="Courier New" pitchFamily="49" charset="0"/>
              <a:buChar char="o"/>
            </a:pPr>
            <a:r>
              <a:rPr lang="fr-BE" sz="1600" dirty="0"/>
              <a:t> </a:t>
            </a:r>
            <a:r>
              <a:rPr lang="fr-BE" sz="1600" b="1" dirty="0"/>
              <a:t>Bibliothèque</a:t>
            </a:r>
            <a:r>
              <a:rPr lang="fr-BE" sz="1600" dirty="0"/>
              <a:t> dynamique</a:t>
            </a:r>
          </a:p>
          <a:p>
            <a:pPr algn="ctr">
              <a:lnSpc>
                <a:spcPct val="150000"/>
              </a:lnSpc>
              <a:buClr>
                <a:schemeClr val="accent6">
                  <a:lumMod val="75000"/>
                </a:schemeClr>
              </a:buClr>
              <a:buFont typeface="Courier New" pitchFamily="49" charset="0"/>
              <a:buChar char="o"/>
            </a:pPr>
            <a:r>
              <a:rPr lang="fr-BE" sz="1600" dirty="0"/>
              <a:t> </a:t>
            </a:r>
            <a:r>
              <a:rPr lang="fr-BE" sz="1600" b="1" dirty="0"/>
              <a:t>Large offre</a:t>
            </a: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5227923" y="1928802"/>
            <a:ext cx="3916077" cy="4670509"/>
          </a:xfrm>
          <a:prstGeom prst="rect">
            <a:avLst/>
          </a:prstGeom>
          <a:noFill/>
        </p:spPr>
        <p:txBody>
          <a:bodyPr wrap="square" rtlCol="0">
            <a:spAutoFit/>
          </a:bodyPr>
          <a:lstStyle/>
          <a:p>
            <a:pPr algn="ctr">
              <a:lnSpc>
                <a:spcPts val="2300"/>
              </a:lnSpc>
              <a:buClr>
                <a:schemeClr val="accent6">
                  <a:lumMod val="75000"/>
                </a:schemeClr>
              </a:buClr>
              <a:buFont typeface="Courier New" pitchFamily="49" charset="0"/>
              <a:buChar char="o"/>
            </a:pPr>
            <a:r>
              <a:rPr lang="fr-BE" sz="1600" dirty="0"/>
              <a:t> Manque un </a:t>
            </a:r>
            <a:r>
              <a:rPr lang="fr-BE" sz="1600" b="1" dirty="0"/>
              <a:t>cinéma</a:t>
            </a:r>
          </a:p>
          <a:p>
            <a:pPr algn="ctr">
              <a:lnSpc>
                <a:spcPts val="2300"/>
              </a:lnSpc>
              <a:buClr>
                <a:schemeClr val="accent6">
                  <a:lumMod val="75000"/>
                </a:schemeClr>
              </a:buClr>
              <a:buFont typeface="Courier New" pitchFamily="49" charset="0"/>
              <a:buChar char="o"/>
            </a:pPr>
            <a:r>
              <a:rPr lang="fr-BE" sz="1600" dirty="0"/>
              <a:t> Manque des évènements culturels de </a:t>
            </a:r>
            <a:r>
              <a:rPr lang="fr-BE" sz="1600" b="1" dirty="0"/>
              <a:t>qualité</a:t>
            </a:r>
          </a:p>
          <a:p>
            <a:pPr algn="ctr">
              <a:lnSpc>
                <a:spcPts val="2300"/>
              </a:lnSpc>
              <a:buClr>
                <a:schemeClr val="accent6">
                  <a:lumMod val="75000"/>
                </a:schemeClr>
              </a:buClr>
              <a:buFont typeface="Courier New" pitchFamily="49" charset="0"/>
              <a:buChar char="o"/>
            </a:pPr>
            <a:r>
              <a:rPr lang="fr-BE" sz="1600" dirty="0"/>
              <a:t> Manque de </a:t>
            </a:r>
            <a:r>
              <a:rPr lang="fr-BE" sz="1600" b="1" dirty="0"/>
              <a:t>soirées thématiques </a:t>
            </a:r>
            <a:r>
              <a:rPr lang="fr-BE" sz="1600" dirty="0"/>
              <a:t>telles que les projections en 2018</a:t>
            </a:r>
          </a:p>
          <a:p>
            <a:pPr algn="ctr">
              <a:lnSpc>
                <a:spcPts val="2300"/>
              </a:lnSpc>
              <a:buClr>
                <a:schemeClr val="accent6">
                  <a:lumMod val="75000"/>
                </a:schemeClr>
              </a:buClr>
              <a:buFont typeface="Courier New" pitchFamily="49" charset="0"/>
              <a:buChar char="o"/>
            </a:pPr>
            <a:r>
              <a:rPr lang="fr-BE" sz="1600" dirty="0"/>
              <a:t> </a:t>
            </a:r>
            <a:r>
              <a:rPr lang="fr-BE" sz="1600" b="1" dirty="0"/>
              <a:t>Events culturels </a:t>
            </a:r>
            <a:r>
              <a:rPr lang="fr-BE" sz="1600" dirty="0"/>
              <a:t>ou expos souvent temporaires et non permanentes</a:t>
            </a:r>
          </a:p>
          <a:p>
            <a:pPr algn="ctr">
              <a:lnSpc>
                <a:spcPts val="2300"/>
              </a:lnSpc>
              <a:buClr>
                <a:schemeClr val="accent6">
                  <a:lumMod val="75000"/>
                </a:schemeClr>
              </a:buClr>
              <a:buFont typeface="Courier New" pitchFamily="49" charset="0"/>
              <a:buChar char="o"/>
            </a:pPr>
            <a:r>
              <a:rPr lang="fr-BE" sz="1600" dirty="0"/>
              <a:t> Mauvaise </a:t>
            </a:r>
            <a:r>
              <a:rPr lang="fr-BE" sz="1600" b="1" dirty="0"/>
              <a:t>répartition</a:t>
            </a:r>
            <a:r>
              <a:rPr lang="fr-BE" sz="1600" dirty="0"/>
              <a:t> </a:t>
            </a:r>
            <a:r>
              <a:rPr lang="fr-BE" sz="1600" b="1" dirty="0"/>
              <a:t>à redévelopper</a:t>
            </a:r>
          </a:p>
          <a:p>
            <a:pPr algn="ctr">
              <a:lnSpc>
                <a:spcPts val="2300"/>
              </a:lnSpc>
              <a:buClr>
                <a:schemeClr val="accent6">
                  <a:lumMod val="75000"/>
                </a:schemeClr>
              </a:buClr>
              <a:buFont typeface="Courier New" pitchFamily="49" charset="0"/>
              <a:buChar char="o"/>
            </a:pPr>
            <a:r>
              <a:rPr lang="fr-BE" sz="1600" dirty="0"/>
              <a:t> Manque d’une </a:t>
            </a:r>
            <a:r>
              <a:rPr lang="fr-BE" sz="1600" b="1" dirty="0"/>
              <a:t>maison de la culture</a:t>
            </a:r>
            <a:r>
              <a:rPr lang="fr-BE" sz="1600" dirty="0"/>
              <a:t>, d’espace concert/expo</a:t>
            </a:r>
          </a:p>
          <a:p>
            <a:pPr algn="ctr">
              <a:lnSpc>
                <a:spcPts val="2300"/>
              </a:lnSpc>
              <a:buClr>
                <a:schemeClr val="accent6">
                  <a:lumMod val="75000"/>
                </a:schemeClr>
              </a:buClr>
              <a:buFont typeface="Courier New" pitchFamily="49" charset="0"/>
              <a:buChar char="o"/>
            </a:pPr>
            <a:r>
              <a:rPr lang="fr-BE" sz="1600" b="1" dirty="0"/>
              <a:t>Patrimoine culturel </a:t>
            </a:r>
            <a:r>
              <a:rPr lang="fr-BE" sz="1600" dirty="0"/>
              <a:t>peu développé</a:t>
            </a:r>
          </a:p>
          <a:p>
            <a:pPr algn="ctr">
              <a:lnSpc>
                <a:spcPts val="2300"/>
              </a:lnSpc>
              <a:buClr>
                <a:schemeClr val="accent6">
                  <a:lumMod val="75000"/>
                </a:schemeClr>
              </a:buClr>
              <a:buFont typeface="Courier New" pitchFamily="49" charset="0"/>
              <a:buChar char="o"/>
            </a:pPr>
            <a:r>
              <a:rPr lang="fr-BE" sz="1600" dirty="0"/>
              <a:t> Manque de </a:t>
            </a:r>
            <a:r>
              <a:rPr lang="fr-BE" sz="1600" b="1" dirty="0"/>
              <a:t>coordination</a:t>
            </a:r>
            <a:r>
              <a:rPr lang="fr-BE" sz="1600" dirty="0"/>
              <a:t> avec les associations culturelles de Sprimont</a:t>
            </a:r>
          </a:p>
          <a:p>
            <a:pPr marL="285750" indent="-285750" algn="ctr">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Environnement culturel</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115750" y="2449775"/>
            <a:ext cx="3759892" cy="1913344"/>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Maintien</a:t>
            </a:r>
            <a:r>
              <a:rPr lang="fr-BE" sz="1600" dirty="0">
                <a:cs typeface="Calibri" pitchFamily="34" charset="0"/>
              </a:rPr>
              <a:t> de l’offre culturelle jugée large et ce, grâce notamment à la bibliothèque dynamique, aux événements organisés et à la présence du Château de </a:t>
            </a:r>
            <a:r>
              <a:rPr lang="fr-BE" sz="1600" dirty="0" err="1">
                <a:cs typeface="Calibri" pitchFamily="34" charset="0"/>
              </a:rPr>
              <a:t>Harzé</a:t>
            </a:r>
            <a:endParaRPr lang="fr-BE" sz="1600" dirty="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220072" y="2811750"/>
            <a:ext cx="3759892" cy="1477328"/>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Baisse de la qualité </a:t>
            </a:r>
            <a:r>
              <a:rPr lang="fr-BE" sz="1600" dirty="0">
                <a:cs typeface="Calibri" pitchFamily="34" charset="0"/>
              </a:rPr>
              <a:t>de l’offre culturelle car trop centralisée,  pas assez développée, trop peu axée sur le patrimoine culturel,  et  mal coordonnée (absence de centre culturel).</a:t>
            </a:r>
            <a:endParaRPr lang="fr-BE" sz="1400" dirty="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ENJEUX</a:t>
            </a:r>
          </a:p>
        </p:txBody>
      </p:sp>
      <p:sp>
        <p:nvSpPr>
          <p:cNvPr id="17" name="ZoneTexte 16"/>
          <p:cNvSpPr txBox="1"/>
          <p:nvPr/>
        </p:nvSpPr>
        <p:spPr>
          <a:xfrm>
            <a:off x="2683980" y="2285992"/>
            <a:ext cx="3759892" cy="2621167"/>
          </a:xfrm>
          <a:prstGeom prst="rect">
            <a:avLst/>
          </a:prstGeom>
          <a:noFill/>
        </p:spPr>
        <p:txBody>
          <a:bodyPr wrap="square" rtlCol="0">
            <a:spAutoFit/>
          </a:bodyPr>
          <a:lstStyle/>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Maintenir  </a:t>
            </a:r>
            <a:r>
              <a:rPr lang="fr-BE" sz="1600" dirty="0">
                <a:cs typeface="Calibri" pitchFamily="34" charset="0"/>
              </a:rPr>
              <a:t>l’offre culturelle jugée large face à la problématique de centralisation des activités et à leur manque de coordination via un centre culturel.</a:t>
            </a:r>
          </a:p>
          <a:p>
            <a:pPr marL="285750" indent="-285750" algn="just">
              <a:lnSpc>
                <a:spcPts val="1800"/>
              </a:lnSpc>
              <a:buClr>
                <a:schemeClr val="accent6">
                  <a:lumMod val="50000"/>
                </a:schemeClr>
              </a:buClr>
              <a:buFont typeface="Courier New" pitchFamily="49" charset="0"/>
              <a:buChar char="o"/>
            </a:pPr>
            <a:endParaRPr lang="fr-BE" sz="1600" dirty="0">
              <a:cs typeface="Calibri" pitchFamily="34" charset="0"/>
            </a:endParaRPr>
          </a:p>
          <a:p>
            <a:pPr marL="285750" indent="-285750" algn="just">
              <a:lnSpc>
                <a:spcPts val="1800"/>
              </a:lnSpc>
              <a:buClr>
                <a:schemeClr val="accent6">
                  <a:lumMod val="50000"/>
                </a:schemeClr>
              </a:buClr>
              <a:buFont typeface="Courier New" pitchFamily="49" charset="0"/>
              <a:buChar char="o"/>
            </a:pPr>
            <a:r>
              <a:rPr lang="fr-BE" sz="1600" b="1" dirty="0">
                <a:cs typeface="Calibri" pitchFamily="34" charset="0"/>
              </a:rPr>
              <a:t>Développer</a:t>
            </a:r>
            <a:r>
              <a:rPr lang="fr-BE" sz="1600" dirty="0">
                <a:cs typeface="Calibri" pitchFamily="34" charset="0"/>
              </a:rPr>
              <a:t> l’offre culturelle en lien avec le patrimoine(immatériel comme matériel)</a:t>
            </a:r>
            <a:endParaRPr lang="fr-BE" sz="1600" b="1" dirty="0">
              <a:latin typeface="Calibri" pitchFamily="34" charset="0"/>
              <a:cs typeface="Calibri" pitchFamily="34" charset="0"/>
            </a:endParaRPr>
          </a:p>
          <a:p>
            <a:pPr marL="285750" indent="-285750" algn="just">
              <a:lnSpc>
                <a:spcPts val="1800"/>
              </a:lnSpc>
              <a:buClr>
                <a:schemeClr val="accent6">
                  <a:lumMod val="50000"/>
                </a:schemeClr>
              </a:buClr>
              <a:buFont typeface="Courier New" pitchFamily="49" charset="0"/>
              <a:buChar char="o"/>
            </a:pPr>
            <a:endParaRPr lang="fr-BE" sz="14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907364" y="2071678"/>
            <a:ext cx="3979166" cy="4137956"/>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2571736" y="-785842"/>
            <a:ext cx="8715436" cy="8001056"/>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1" name="Titre 1"/>
          <p:cNvSpPr txBox="1">
            <a:spLocks/>
          </p:cNvSpPr>
          <p:nvPr/>
        </p:nvSpPr>
        <p:spPr>
          <a:xfrm>
            <a:off x="-1285916" y="480394"/>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Mobilité</a:t>
            </a:r>
          </a:p>
        </p:txBody>
      </p:sp>
      <p:sp>
        <p:nvSpPr>
          <p:cNvPr id="16" name="ZoneTexte 15"/>
          <p:cNvSpPr txBox="1"/>
          <p:nvPr/>
        </p:nvSpPr>
        <p:spPr>
          <a:xfrm>
            <a:off x="-456590" y="3565098"/>
            <a:ext cx="3528392" cy="1508105"/>
          </a:xfrm>
          <a:prstGeom prst="rect">
            <a:avLst/>
          </a:prstGeom>
          <a:noFill/>
        </p:spPr>
        <p:txBody>
          <a:bodyPr wrap="square" rtlCol="0">
            <a:spAutoFit/>
          </a:bodyPr>
          <a:lstStyle/>
          <a:p>
            <a:pPr algn="ctr">
              <a:buClr>
                <a:schemeClr val="accent6">
                  <a:lumMod val="75000"/>
                </a:schemeClr>
              </a:buClr>
              <a:buFont typeface="Courier New" pitchFamily="49" charset="0"/>
              <a:buChar char="o"/>
            </a:pPr>
            <a:r>
              <a:rPr lang="fr-BE" sz="1400" dirty="0"/>
              <a:t> Volonté de promouvoir et </a:t>
            </a:r>
          </a:p>
          <a:p>
            <a:pPr algn="ctr">
              <a:buClr>
                <a:schemeClr val="accent6">
                  <a:lumMod val="75000"/>
                </a:schemeClr>
              </a:buClr>
            </a:pPr>
            <a:r>
              <a:rPr lang="fr-BE" sz="1400" dirty="0"/>
              <a:t>renforcer le </a:t>
            </a:r>
            <a:r>
              <a:rPr lang="fr-BE" sz="1400" b="1" dirty="0"/>
              <a:t>covoiturage</a:t>
            </a:r>
          </a:p>
          <a:p>
            <a:pPr algn="ctr">
              <a:buClr>
                <a:schemeClr val="accent6">
                  <a:lumMod val="75000"/>
                </a:schemeClr>
              </a:buClr>
            </a:pPr>
            <a:endParaRPr lang="fr-BE" sz="1400" dirty="0"/>
          </a:p>
          <a:p>
            <a:pPr algn="ctr">
              <a:buClr>
                <a:schemeClr val="accent6">
                  <a:lumMod val="75000"/>
                </a:schemeClr>
              </a:buClr>
              <a:buFont typeface="Courier New" pitchFamily="49" charset="0"/>
              <a:buChar char="o"/>
            </a:pPr>
            <a:r>
              <a:rPr lang="fr-BE" sz="1400" b="1" dirty="0"/>
              <a:t>Proximité </a:t>
            </a:r>
            <a:r>
              <a:rPr lang="fr-BE" sz="1400" dirty="0"/>
              <a:t>de la ville</a:t>
            </a: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3143241" y="72233"/>
            <a:ext cx="6000791" cy="6034985"/>
          </a:xfrm>
          <a:prstGeom prst="rect">
            <a:avLst/>
          </a:prstGeom>
          <a:noFill/>
        </p:spPr>
        <p:txBody>
          <a:bodyPr wrap="square" rtlCol="0">
            <a:spAutoFit/>
          </a:bodyPr>
          <a:lstStyle/>
          <a:p>
            <a:pPr algn="ctr">
              <a:buClr>
                <a:schemeClr val="accent6">
                  <a:lumMod val="75000"/>
                </a:schemeClr>
              </a:buClr>
              <a:buFont typeface="Courier New" pitchFamily="49" charset="0"/>
              <a:buChar char="o"/>
            </a:pPr>
            <a:r>
              <a:rPr lang="fr-BE" sz="1200" dirty="0"/>
              <a:t> </a:t>
            </a:r>
            <a:r>
              <a:rPr lang="fr-BE" sz="1200" b="1" dirty="0"/>
              <a:t>Passages pour piétons </a:t>
            </a:r>
            <a:r>
              <a:rPr lang="fr-BE" sz="1200" dirty="0"/>
              <a:t>mal éclairés et mal marqués</a:t>
            </a:r>
          </a:p>
          <a:p>
            <a:pPr algn="ctr">
              <a:buClr>
                <a:schemeClr val="accent6">
                  <a:lumMod val="75000"/>
                </a:schemeClr>
              </a:buClr>
              <a:buFont typeface="Courier New" pitchFamily="49" charset="0"/>
              <a:buChar char="o"/>
            </a:pPr>
            <a:r>
              <a:rPr lang="fr-BE" sz="1200" dirty="0"/>
              <a:t> </a:t>
            </a:r>
            <a:r>
              <a:rPr lang="fr-BE" sz="1200" b="1" dirty="0"/>
              <a:t>Faible sécurisation </a:t>
            </a:r>
            <a:r>
              <a:rPr lang="fr-BE" sz="1200" dirty="0"/>
              <a:t>abords écoles</a:t>
            </a:r>
          </a:p>
          <a:p>
            <a:pPr algn="ctr">
              <a:buClr>
                <a:schemeClr val="accent6">
                  <a:lumMod val="75000"/>
                </a:schemeClr>
              </a:buClr>
              <a:buFont typeface="Courier New" pitchFamily="49" charset="0"/>
              <a:buChar char="o"/>
            </a:pPr>
            <a:r>
              <a:rPr lang="fr-BE" sz="1200" dirty="0"/>
              <a:t> </a:t>
            </a:r>
            <a:r>
              <a:rPr lang="fr-BE" sz="1200" b="1" dirty="0"/>
              <a:t>Difficulté</a:t>
            </a:r>
            <a:r>
              <a:rPr lang="fr-BE" sz="1200" dirty="0"/>
              <a:t> de pratiquer des modes doux</a:t>
            </a:r>
          </a:p>
          <a:p>
            <a:pPr algn="ctr">
              <a:buClr>
                <a:schemeClr val="accent6">
                  <a:lumMod val="75000"/>
                </a:schemeClr>
              </a:buClr>
              <a:buFont typeface="Courier New" pitchFamily="49" charset="0"/>
              <a:buChar char="o"/>
            </a:pPr>
            <a:r>
              <a:rPr lang="fr-BE" sz="1200" b="1" dirty="0"/>
              <a:t>Peu d’aménagements </a:t>
            </a:r>
            <a:r>
              <a:rPr lang="fr-BE" sz="1200" dirty="0"/>
              <a:t>usagers doux près de l’école d’</a:t>
            </a:r>
            <a:r>
              <a:rPr lang="fr-BE" sz="1200" dirty="0" err="1"/>
              <a:t>Awan</a:t>
            </a:r>
            <a:r>
              <a:rPr lang="fr-BE" sz="1200" dirty="0"/>
              <a:t> + sens unique</a:t>
            </a:r>
          </a:p>
          <a:p>
            <a:pPr algn="ctr">
              <a:buClr>
                <a:schemeClr val="accent6">
                  <a:lumMod val="75000"/>
                </a:schemeClr>
              </a:buClr>
              <a:buFont typeface="Courier New" pitchFamily="49" charset="0"/>
              <a:buChar char="o"/>
            </a:pPr>
            <a:r>
              <a:rPr lang="fr-BE" sz="1200" dirty="0"/>
              <a:t> Pas d’infrastructures usagers doux </a:t>
            </a:r>
            <a:r>
              <a:rPr lang="fr-BE" sz="1200" b="1" dirty="0" err="1"/>
              <a:t>Remouchamps</a:t>
            </a:r>
            <a:r>
              <a:rPr lang="fr-BE" sz="1200" b="1" dirty="0"/>
              <a:t> – Promontoire</a:t>
            </a:r>
          </a:p>
          <a:p>
            <a:pPr algn="ctr">
              <a:buClr>
                <a:schemeClr val="accent6">
                  <a:lumMod val="75000"/>
                </a:schemeClr>
              </a:buClr>
              <a:buFont typeface="Courier New" pitchFamily="49" charset="0"/>
              <a:buChar char="o"/>
            </a:pPr>
            <a:r>
              <a:rPr lang="fr-BE" sz="1200" dirty="0"/>
              <a:t> Manque de </a:t>
            </a:r>
            <a:r>
              <a:rPr lang="fr-BE" sz="1200" b="1" dirty="0"/>
              <a:t>connexions</a:t>
            </a:r>
            <a:r>
              <a:rPr lang="fr-BE" sz="1200" dirty="0"/>
              <a:t> entre sentiers, chemins et </a:t>
            </a:r>
            <a:r>
              <a:rPr lang="fr-BE" sz="1200" dirty="0" err="1"/>
              <a:t>RAVeL</a:t>
            </a:r>
            <a:endParaRPr lang="fr-BE" sz="1200" dirty="0"/>
          </a:p>
          <a:p>
            <a:pPr algn="ctr">
              <a:buClr>
                <a:schemeClr val="accent6">
                  <a:lumMod val="75000"/>
                </a:schemeClr>
              </a:buClr>
              <a:buFont typeface="Courier New" pitchFamily="49" charset="0"/>
              <a:buChar char="o"/>
            </a:pPr>
            <a:r>
              <a:rPr lang="fr-BE" sz="1200" dirty="0"/>
              <a:t> Manque de </a:t>
            </a:r>
            <a:r>
              <a:rPr lang="fr-BE" sz="1200" b="1" dirty="0"/>
              <a:t>trottoirs</a:t>
            </a:r>
            <a:r>
              <a:rPr lang="fr-BE" sz="1200" dirty="0"/>
              <a:t>, pas d’infrastructures </a:t>
            </a:r>
            <a:r>
              <a:rPr lang="fr-BE" sz="1200" b="1" dirty="0"/>
              <a:t>vélos et PMR</a:t>
            </a:r>
          </a:p>
          <a:p>
            <a:pPr algn="ctr">
              <a:buClr>
                <a:schemeClr val="accent6">
                  <a:lumMod val="75000"/>
                </a:schemeClr>
              </a:buClr>
              <a:buFont typeface="Courier New" pitchFamily="49" charset="0"/>
              <a:buChar char="o"/>
            </a:pPr>
            <a:r>
              <a:rPr lang="fr-BE" sz="1200" dirty="0"/>
              <a:t> Manque de </a:t>
            </a:r>
            <a:r>
              <a:rPr lang="fr-BE" sz="1200" b="1" dirty="0"/>
              <a:t>signalétique</a:t>
            </a:r>
            <a:r>
              <a:rPr lang="fr-BE" sz="1200" dirty="0"/>
              <a:t> pour se rendre dans les villages voisins</a:t>
            </a:r>
          </a:p>
          <a:p>
            <a:pPr algn="ctr">
              <a:buClr>
                <a:schemeClr val="accent6">
                  <a:lumMod val="75000"/>
                </a:schemeClr>
              </a:buClr>
              <a:buFont typeface="Courier New" pitchFamily="49" charset="0"/>
              <a:buChar char="o"/>
            </a:pPr>
            <a:r>
              <a:rPr lang="fr-BE" sz="1200" dirty="0"/>
              <a:t> Besoin de </a:t>
            </a:r>
            <a:r>
              <a:rPr lang="fr-BE" sz="1200" b="1" dirty="0"/>
              <a:t>voies lentes </a:t>
            </a:r>
            <a:r>
              <a:rPr lang="fr-BE" sz="1200" dirty="0"/>
              <a:t>pour  </a:t>
            </a:r>
            <a:r>
              <a:rPr lang="fr-BE" sz="1200" b="1" dirty="0"/>
              <a:t>citoyens </a:t>
            </a:r>
            <a:r>
              <a:rPr lang="fr-BE" sz="1200" dirty="0"/>
              <a:t>et non touristes (écoles)</a:t>
            </a:r>
          </a:p>
          <a:p>
            <a:pPr algn="ctr">
              <a:buClr>
                <a:schemeClr val="accent6">
                  <a:lumMod val="75000"/>
                </a:schemeClr>
              </a:buClr>
              <a:buFont typeface="Courier New" pitchFamily="49" charset="0"/>
              <a:buChar char="o"/>
            </a:pPr>
            <a:r>
              <a:rPr lang="fr-BE" sz="1200" dirty="0"/>
              <a:t> Piste cyclable </a:t>
            </a:r>
            <a:r>
              <a:rPr lang="fr-BE" sz="1200" b="1" dirty="0" err="1"/>
              <a:t>Ernonheid</a:t>
            </a:r>
            <a:r>
              <a:rPr lang="fr-BE" sz="1200" b="1" dirty="0"/>
              <a:t>-Aywaille</a:t>
            </a:r>
            <a:r>
              <a:rPr lang="fr-BE" sz="1200" dirty="0"/>
              <a:t> inexistante </a:t>
            </a:r>
          </a:p>
          <a:p>
            <a:pPr algn="ctr">
              <a:buClr>
                <a:schemeClr val="accent6">
                  <a:lumMod val="75000"/>
                </a:schemeClr>
              </a:buClr>
              <a:buFont typeface="Courier New" pitchFamily="49" charset="0"/>
              <a:buChar char="o"/>
            </a:pPr>
            <a:r>
              <a:rPr lang="fr-BE" sz="1200" b="1" dirty="0"/>
              <a:t> Mobilité difficile </a:t>
            </a:r>
            <a:r>
              <a:rPr lang="fr-BE" sz="1200" dirty="0"/>
              <a:t>des personnes âgées et des personnes sans véhicule </a:t>
            </a:r>
          </a:p>
          <a:p>
            <a:pPr algn="ctr">
              <a:buClr>
                <a:schemeClr val="accent6">
                  <a:lumMod val="75000"/>
                </a:schemeClr>
              </a:buClr>
              <a:buFont typeface="Courier New" pitchFamily="49" charset="0"/>
              <a:buChar char="o"/>
            </a:pPr>
            <a:r>
              <a:rPr lang="fr-BE" sz="1200" dirty="0"/>
              <a:t> Besoin d’une piste cyclable entre </a:t>
            </a:r>
            <a:r>
              <a:rPr lang="fr-BE" sz="1200" b="1" dirty="0"/>
              <a:t>Nonceveux et Aywaille</a:t>
            </a:r>
          </a:p>
          <a:p>
            <a:pPr algn="ctr">
              <a:buClr>
                <a:schemeClr val="accent6">
                  <a:lumMod val="75000"/>
                </a:schemeClr>
              </a:buClr>
              <a:buFont typeface="Courier New" pitchFamily="49" charset="0"/>
              <a:buChar char="o"/>
            </a:pPr>
            <a:r>
              <a:rPr lang="fr-BE" sz="1200" dirty="0"/>
              <a:t> </a:t>
            </a:r>
            <a:r>
              <a:rPr lang="fr-BE" sz="1200" b="1" dirty="0"/>
              <a:t>Usagers faibles peu valorisés</a:t>
            </a:r>
          </a:p>
          <a:p>
            <a:pPr algn="ctr">
              <a:buClr>
                <a:schemeClr val="accent6">
                  <a:lumMod val="75000"/>
                </a:schemeClr>
              </a:buClr>
              <a:buFont typeface="Courier New" pitchFamily="49" charset="0"/>
              <a:buChar char="o"/>
            </a:pPr>
            <a:r>
              <a:rPr lang="fr-BE" sz="1200" dirty="0"/>
              <a:t> Manque  </a:t>
            </a:r>
            <a:r>
              <a:rPr lang="fr-BE" sz="1200" b="1" dirty="0"/>
              <a:t>parking</a:t>
            </a:r>
            <a:r>
              <a:rPr lang="fr-BE" sz="1200" dirty="0"/>
              <a:t> pour </a:t>
            </a:r>
            <a:r>
              <a:rPr lang="fr-BE" sz="1200" b="1" dirty="0"/>
              <a:t>l’école d’</a:t>
            </a:r>
            <a:r>
              <a:rPr lang="fr-BE" sz="1200" b="1" dirty="0" err="1"/>
              <a:t>Awan</a:t>
            </a:r>
            <a:r>
              <a:rPr lang="fr-BE" sz="1200" b="1" dirty="0"/>
              <a:t> </a:t>
            </a:r>
            <a:r>
              <a:rPr lang="fr-BE" sz="1200" dirty="0"/>
              <a:t>+ </a:t>
            </a:r>
            <a:r>
              <a:rPr lang="fr-BE" sz="1200" b="1" dirty="0" err="1"/>
              <a:t>Deigné</a:t>
            </a:r>
            <a:r>
              <a:rPr lang="fr-BE" sz="1200" dirty="0"/>
              <a:t> (parking dissuasion)</a:t>
            </a:r>
          </a:p>
          <a:p>
            <a:pPr algn="ctr">
              <a:buClr>
                <a:schemeClr val="accent6">
                  <a:lumMod val="75000"/>
                </a:schemeClr>
              </a:buClr>
              <a:buFont typeface="Courier New" pitchFamily="49" charset="0"/>
              <a:buChar char="o"/>
            </a:pPr>
            <a:r>
              <a:rPr lang="fr-BE" sz="1200" dirty="0"/>
              <a:t> Manque de </a:t>
            </a:r>
            <a:r>
              <a:rPr lang="fr-BE" sz="1200" b="1" dirty="0"/>
              <a:t>parking vélos</a:t>
            </a:r>
          </a:p>
          <a:p>
            <a:pPr algn="ctr">
              <a:buClr>
                <a:schemeClr val="accent6">
                  <a:lumMod val="75000"/>
                </a:schemeClr>
              </a:buClr>
              <a:buFont typeface="Courier New" pitchFamily="49" charset="0"/>
              <a:buChar char="o"/>
            </a:pPr>
            <a:r>
              <a:rPr lang="fr-BE" sz="1200" dirty="0"/>
              <a:t> </a:t>
            </a:r>
            <a:r>
              <a:rPr lang="fr-BE" sz="1200" b="1" dirty="0" err="1"/>
              <a:t>Ninglinspo</a:t>
            </a:r>
            <a:r>
              <a:rPr lang="fr-BE" sz="1200" dirty="0"/>
              <a:t> :</a:t>
            </a:r>
            <a:r>
              <a:rPr lang="fr-BE" sz="1200" b="1" dirty="0"/>
              <a:t> parking </a:t>
            </a:r>
            <a:r>
              <a:rPr lang="fr-BE" sz="1200" dirty="0"/>
              <a:t>insuffisant (insécurité - parking sauvage)</a:t>
            </a:r>
          </a:p>
          <a:p>
            <a:pPr algn="ctr">
              <a:buClr>
                <a:schemeClr val="accent6">
                  <a:lumMod val="75000"/>
                </a:schemeClr>
              </a:buClr>
              <a:buFont typeface="Courier New" pitchFamily="49" charset="0"/>
              <a:buChar char="o"/>
            </a:pPr>
            <a:r>
              <a:rPr lang="fr-BE" sz="1200" dirty="0"/>
              <a:t> Besoin de plus de parking au</a:t>
            </a:r>
            <a:r>
              <a:rPr lang="fr-BE" sz="1200" b="1" dirty="0"/>
              <a:t> Centre récréatif</a:t>
            </a:r>
          </a:p>
          <a:p>
            <a:pPr algn="ctr">
              <a:buClr>
                <a:schemeClr val="accent6">
                  <a:lumMod val="75000"/>
                </a:schemeClr>
              </a:buClr>
              <a:buFont typeface="Courier New" pitchFamily="49" charset="0"/>
              <a:buChar char="o"/>
            </a:pPr>
            <a:r>
              <a:rPr lang="fr-BE" sz="1200" dirty="0"/>
              <a:t> </a:t>
            </a:r>
            <a:r>
              <a:rPr lang="fr-BE" sz="1200" b="1" dirty="0"/>
              <a:t>Casses-vitesse</a:t>
            </a:r>
            <a:r>
              <a:rPr lang="fr-BE" sz="1200" dirty="0"/>
              <a:t> peu nombreux face à l’augmentation des voitures</a:t>
            </a:r>
          </a:p>
          <a:p>
            <a:pPr algn="ctr">
              <a:buClr>
                <a:schemeClr val="accent6">
                  <a:lumMod val="75000"/>
                </a:schemeClr>
              </a:buClr>
              <a:buFont typeface="Courier New" pitchFamily="49" charset="0"/>
              <a:buChar char="o"/>
            </a:pPr>
            <a:r>
              <a:rPr lang="fr-BE" sz="1200" dirty="0"/>
              <a:t> </a:t>
            </a:r>
            <a:r>
              <a:rPr lang="fr-BE" sz="1200" b="1" dirty="0"/>
              <a:t>Accessibilité Promontoire difficile </a:t>
            </a:r>
            <a:r>
              <a:rPr lang="fr-BE" sz="1200" dirty="0"/>
              <a:t>car en hauteur </a:t>
            </a:r>
          </a:p>
          <a:p>
            <a:pPr algn="ctr">
              <a:buClr>
                <a:schemeClr val="accent6">
                  <a:lumMod val="75000"/>
                </a:schemeClr>
              </a:buClr>
              <a:buFont typeface="Courier New" pitchFamily="49" charset="0"/>
              <a:buChar char="o"/>
            </a:pPr>
            <a:r>
              <a:rPr lang="fr-BE" sz="1200" dirty="0"/>
              <a:t> </a:t>
            </a:r>
            <a:r>
              <a:rPr lang="fr-BE" sz="1200" b="1" dirty="0" err="1"/>
              <a:t>Kin</a:t>
            </a:r>
            <a:r>
              <a:rPr lang="fr-BE" sz="1200" dirty="0"/>
              <a:t> : vitesse !</a:t>
            </a:r>
          </a:p>
          <a:p>
            <a:pPr algn="ctr">
              <a:buClr>
                <a:schemeClr val="accent6">
                  <a:lumMod val="75000"/>
                </a:schemeClr>
              </a:buClr>
              <a:buFont typeface="Courier New" pitchFamily="49" charset="0"/>
              <a:buChar char="o"/>
            </a:pPr>
            <a:r>
              <a:rPr lang="fr-BE" sz="1200" dirty="0"/>
              <a:t> Circulation difficile </a:t>
            </a:r>
            <a:r>
              <a:rPr lang="fr-BE" sz="1200" b="1" dirty="0"/>
              <a:t>aux heures de pointe</a:t>
            </a:r>
          </a:p>
          <a:p>
            <a:pPr algn="ctr">
              <a:buClr>
                <a:schemeClr val="accent6">
                  <a:lumMod val="75000"/>
                </a:schemeClr>
              </a:buClr>
              <a:buFont typeface="Courier New" pitchFamily="49" charset="0"/>
              <a:buChar char="o"/>
            </a:pPr>
            <a:r>
              <a:rPr lang="fr-BE" sz="1200" dirty="0"/>
              <a:t> </a:t>
            </a:r>
            <a:r>
              <a:rPr lang="fr-BE" sz="1200" b="1" dirty="0"/>
              <a:t>Déneigement</a:t>
            </a:r>
            <a:r>
              <a:rPr lang="fr-BE" sz="1200" dirty="0"/>
              <a:t> faible des voies secondaires</a:t>
            </a:r>
          </a:p>
          <a:p>
            <a:pPr algn="ctr">
              <a:buClr>
                <a:schemeClr val="accent6">
                  <a:lumMod val="75000"/>
                </a:schemeClr>
              </a:buClr>
              <a:buFont typeface="Courier New" pitchFamily="49" charset="0"/>
              <a:buChar char="o"/>
            </a:pPr>
            <a:r>
              <a:rPr lang="fr-BE" sz="1200" dirty="0"/>
              <a:t> Routes secondaires </a:t>
            </a:r>
            <a:r>
              <a:rPr lang="fr-BE" sz="1200" b="1" dirty="0"/>
              <a:t>en mauvais état</a:t>
            </a:r>
          </a:p>
          <a:p>
            <a:pPr algn="ctr">
              <a:buClr>
                <a:schemeClr val="accent6">
                  <a:lumMod val="75000"/>
                </a:schemeClr>
              </a:buClr>
              <a:buFont typeface="Courier New" pitchFamily="49" charset="0"/>
              <a:buChar char="o"/>
            </a:pPr>
            <a:r>
              <a:rPr lang="fr-BE" sz="1200" dirty="0"/>
              <a:t> Centre de </a:t>
            </a:r>
            <a:r>
              <a:rPr lang="fr-BE" sz="1200" b="1" dirty="0" err="1"/>
              <a:t>Deigné</a:t>
            </a:r>
            <a:r>
              <a:rPr lang="fr-BE" sz="1200" dirty="0"/>
              <a:t> encombré</a:t>
            </a:r>
          </a:p>
          <a:p>
            <a:pPr algn="ctr">
              <a:buClr>
                <a:schemeClr val="accent6">
                  <a:lumMod val="75000"/>
                </a:schemeClr>
              </a:buClr>
              <a:buFont typeface="Courier New" pitchFamily="49" charset="0"/>
              <a:buChar char="o"/>
            </a:pPr>
            <a:r>
              <a:rPr lang="fr-BE" sz="1200" dirty="0"/>
              <a:t> Accès difficile </a:t>
            </a:r>
            <a:r>
              <a:rPr lang="fr-BE" sz="1200" b="1" dirty="0"/>
              <a:t>école de </a:t>
            </a:r>
            <a:r>
              <a:rPr lang="fr-BE" sz="1200" b="1" dirty="0" err="1"/>
              <a:t>Harzé</a:t>
            </a:r>
            <a:r>
              <a:rPr lang="fr-BE" sz="1200" b="1" dirty="0"/>
              <a:t> </a:t>
            </a:r>
            <a:r>
              <a:rPr lang="fr-BE" sz="1200" dirty="0"/>
              <a:t>par terrain de foot et grand route (mais </a:t>
            </a:r>
            <a:r>
              <a:rPr lang="fr-BE" sz="1200" b="1" dirty="0"/>
              <a:t>SPW)</a:t>
            </a:r>
          </a:p>
          <a:p>
            <a:pPr algn="ctr">
              <a:buClr>
                <a:schemeClr val="accent6">
                  <a:lumMod val="75000"/>
                </a:schemeClr>
              </a:buClr>
              <a:buFont typeface="Courier New" pitchFamily="49" charset="0"/>
              <a:buChar char="o"/>
            </a:pPr>
            <a:r>
              <a:rPr lang="fr-BE" sz="1200" b="1" dirty="0"/>
              <a:t> Sens unique </a:t>
            </a:r>
            <a:r>
              <a:rPr lang="fr-BE" sz="1200" dirty="0"/>
              <a:t>non respecté dans la </a:t>
            </a:r>
            <a:r>
              <a:rPr lang="fr-BE" sz="1200" dirty="0" err="1"/>
              <a:t>Reffe</a:t>
            </a:r>
            <a:endParaRPr lang="fr-BE" sz="1200" dirty="0"/>
          </a:p>
          <a:p>
            <a:pPr algn="ctr">
              <a:buClr>
                <a:schemeClr val="accent6">
                  <a:lumMod val="75000"/>
                </a:schemeClr>
              </a:buClr>
              <a:buFont typeface="Courier New" pitchFamily="49" charset="0"/>
              <a:buChar char="o"/>
            </a:pPr>
            <a:r>
              <a:rPr lang="fr-BE" sz="1200" dirty="0"/>
              <a:t> Besoin d’un réaménagement </a:t>
            </a:r>
            <a:r>
              <a:rPr lang="fr-BE" sz="1200" b="1" dirty="0"/>
              <a:t>du parc de </a:t>
            </a:r>
            <a:r>
              <a:rPr lang="fr-BE" sz="1200" b="1" dirty="0" err="1"/>
              <a:t>Remouchamps</a:t>
            </a:r>
            <a:endParaRPr lang="fr-BE" sz="1200" b="1" dirty="0"/>
          </a:p>
          <a:p>
            <a:pPr algn="ctr">
              <a:buClr>
                <a:schemeClr val="accent6">
                  <a:lumMod val="75000"/>
                </a:schemeClr>
              </a:buClr>
              <a:buFont typeface="Courier New" pitchFamily="49" charset="0"/>
              <a:buChar char="o"/>
            </a:pPr>
            <a:r>
              <a:rPr lang="fr-BE" sz="1200" dirty="0"/>
              <a:t> </a:t>
            </a:r>
            <a:r>
              <a:rPr lang="fr-BE" sz="1200" b="1" dirty="0"/>
              <a:t>Idée projet</a:t>
            </a:r>
            <a:r>
              <a:rPr lang="fr-BE" sz="1200" dirty="0"/>
              <a:t> : bus communal type </a:t>
            </a:r>
            <a:r>
              <a:rPr lang="fr-BE" sz="1200" dirty="0" err="1"/>
              <a:t>Aquamobil</a:t>
            </a:r>
            <a:r>
              <a:rPr lang="fr-BE" sz="1200" dirty="0"/>
              <a:t> pour transporter les citoyens</a:t>
            </a:r>
          </a:p>
          <a:p>
            <a:pPr algn="ctr">
              <a:buClr>
                <a:schemeClr val="accent6">
                  <a:lumMod val="75000"/>
                </a:schemeClr>
              </a:buClr>
              <a:buFont typeface="Courier New" pitchFamily="49" charset="0"/>
              <a:buChar char="o"/>
            </a:pPr>
            <a:r>
              <a:rPr lang="fr-BE" sz="1200" dirty="0"/>
              <a:t> </a:t>
            </a:r>
            <a:r>
              <a:rPr lang="fr-BE" sz="1200" b="1" dirty="0"/>
              <a:t>Idée projet </a:t>
            </a:r>
            <a:r>
              <a:rPr lang="fr-BE" sz="1200" dirty="0"/>
              <a:t>: voiture partagée à louer</a:t>
            </a:r>
          </a:p>
          <a:p>
            <a:pPr algn="ctr">
              <a:buClr>
                <a:schemeClr val="accent6">
                  <a:lumMod val="75000"/>
                </a:schemeClr>
              </a:buClr>
              <a:buFont typeface="Courier New" pitchFamily="49" charset="0"/>
              <a:buChar char="o"/>
            </a:pPr>
            <a:r>
              <a:rPr lang="fr-BE" sz="1200" dirty="0"/>
              <a:t>Développement de </a:t>
            </a:r>
            <a:r>
              <a:rPr lang="fr-BE" sz="1200" b="1" dirty="0"/>
              <a:t>mini bus </a:t>
            </a:r>
            <a:r>
              <a:rPr lang="fr-BE" sz="1200" dirty="0"/>
              <a:t>30 places pour circuler hors heures de pointe</a:t>
            </a:r>
          </a:p>
          <a:p>
            <a:pPr algn="ctr">
              <a:buClr>
                <a:schemeClr val="accent6">
                  <a:lumMod val="75000"/>
                </a:schemeClr>
              </a:buClr>
              <a:buFont typeface="Courier New" pitchFamily="49" charset="0"/>
              <a:buChar char="o"/>
            </a:pPr>
            <a:r>
              <a:rPr lang="fr-BE" sz="1200" dirty="0"/>
              <a:t> </a:t>
            </a:r>
            <a:r>
              <a:rPr lang="fr-BE" sz="1200" b="1" dirty="0"/>
              <a:t>Arrêts de bus </a:t>
            </a:r>
            <a:r>
              <a:rPr lang="fr-BE" sz="1200" dirty="0"/>
              <a:t>mal entretenus, pas assez éclairés, pas sécurisés</a:t>
            </a: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Ellipse 18"/>
          <p:cNvSpPr/>
          <p:nvPr/>
        </p:nvSpPr>
        <p:spPr>
          <a:xfrm>
            <a:off x="457200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mobilité</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115750" y="1928802"/>
            <a:ext cx="3759892" cy="3344505"/>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Mise au point et promotion </a:t>
            </a:r>
            <a:r>
              <a:rPr lang="fr-BE" sz="1400" dirty="0">
                <a:cs typeface="Calibri" pitchFamily="34" charset="0"/>
              </a:rPr>
              <a:t>de nouveaux moyens de covoiturage afin de conférer un aspect pratique à la </a:t>
            </a:r>
            <a:r>
              <a:rPr lang="fr-BE" sz="1400" b="1" dirty="0">
                <a:cs typeface="Calibri" pitchFamily="34" charset="0"/>
              </a:rPr>
              <a:t>mobilité alternative.</a:t>
            </a:r>
          </a:p>
          <a:p>
            <a:pPr marL="285750" indent="-285750" algn="just">
              <a:lnSpc>
                <a:spcPct val="150000"/>
              </a:lnSpc>
              <a:buClr>
                <a:schemeClr val="accent6">
                  <a:lumMod val="50000"/>
                </a:schemeClr>
              </a:buClr>
              <a:buFont typeface="Courier New" pitchFamily="49" charset="0"/>
              <a:buChar char="o"/>
            </a:pPr>
            <a:endParaRPr lang="fr-BE" sz="1400" b="1" dirty="0">
              <a:cs typeface="Calibri" pitchFamily="34" charset="0"/>
            </a:endParaRPr>
          </a:p>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Maintien</a:t>
            </a:r>
            <a:r>
              <a:rPr lang="fr-BE" sz="1400" dirty="0">
                <a:cs typeface="Calibri" pitchFamily="34" charset="0"/>
              </a:rPr>
              <a:t> de la proximité de la ville via une </a:t>
            </a:r>
            <a:r>
              <a:rPr lang="fr-BE" sz="1400" b="1" dirty="0">
                <a:cs typeface="Calibri" pitchFamily="34" charset="0"/>
              </a:rPr>
              <a:t>bonne mobilité</a:t>
            </a:r>
            <a:r>
              <a:rPr lang="fr-BE" sz="1400" dirty="0">
                <a:cs typeface="Calibri" pitchFamily="34" charset="0"/>
              </a:rPr>
              <a:t>: infrastructures, moyens de locomotion divers, etc.</a:t>
            </a:r>
          </a:p>
          <a:p>
            <a:pPr marL="285750" indent="-285750" algn="just">
              <a:lnSpc>
                <a:spcPts val="18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384108" y="2071678"/>
            <a:ext cx="3759892" cy="4168898"/>
          </a:xfrm>
          <a:prstGeom prst="rect">
            <a:avLst/>
          </a:prstGeom>
          <a:noFill/>
        </p:spPr>
        <p:txBody>
          <a:bodyPr wrap="square" rtlCol="0">
            <a:spAutoFit/>
          </a:bodyPr>
          <a:lstStyle/>
          <a:p>
            <a:pPr marL="285750" indent="-285750" algn="just">
              <a:lnSpc>
                <a:spcPts val="2000"/>
              </a:lnSpc>
              <a:buClr>
                <a:schemeClr val="accent6">
                  <a:lumMod val="50000"/>
                </a:schemeClr>
              </a:buClr>
              <a:buFont typeface="Courier New" pitchFamily="49" charset="0"/>
              <a:buChar char="o"/>
            </a:pPr>
            <a:r>
              <a:rPr lang="fr-BE" sz="1300" b="1" dirty="0">
                <a:cs typeface="Calibri" pitchFamily="34" charset="0"/>
              </a:rPr>
              <a:t>Diminution</a:t>
            </a:r>
            <a:r>
              <a:rPr lang="fr-BE" sz="1300" dirty="0">
                <a:cs typeface="Calibri" pitchFamily="34" charset="0"/>
              </a:rPr>
              <a:t> des usagers faibles sur la commune dû aux manques d’infrastructures, d’aménagements entretenus, de parking et de signalisation, et à l’accès difficiles aux sites.</a:t>
            </a:r>
          </a:p>
          <a:p>
            <a:pPr marL="285750" indent="-285750" algn="just">
              <a:lnSpc>
                <a:spcPts val="2000"/>
              </a:lnSpc>
              <a:buClr>
                <a:schemeClr val="accent6">
                  <a:lumMod val="50000"/>
                </a:schemeClr>
              </a:buClr>
              <a:buFont typeface="Courier New" pitchFamily="49" charset="0"/>
              <a:buChar char="o"/>
            </a:pPr>
            <a:endParaRPr lang="fr-BE" sz="1300" dirty="0">
              <a:cs typeface="Calibri" pitchFamily="34" charset="0"/>
            </a:endParaRPr>
          </a:p>
          <a:p>
            <a:pPr marL="285750" indent="-285750" algn="just">
              <a:lnSpc>
                <a:spcPts val="2000"/>
              </a:lnSpc>
              <a:buClr>
                <a:schemeClr val="accent6">
                  <a:lumMod val="50000"/>
                </a:schemeClr>
              </a:buClr>
              <a:buFont typeface="Courier New" pitchFamily="49" charset="0"/>
              <a:buChar char="o"/>
            </a:pPr>
            <a:r>
              <a:rPr lang="fr-BE" sz="1300" b="1" dirty="0">
                <a:cs typeface="Calibri" pitchFamily="34" charset="0"/>
              </a:rPr>
              <a:t>Augmentation</a:t>
            </a:r>
            <a:r>
              <a:rPr lang="fr-BE" sz="1300" dirty="0">
                <a:cs typeface="Calibri" pitchFamily="34" charset="0"/>
              </a:rPr>
              <a:t> de l’utilisation de la </a:t>
            </a:r>
            <a:r>
              <a:rPr lang="fr-BE" sz="1300" b="1" dirty="0">
                <a:cs typeface="Calibri" pitchFamily="34" charset="0"/>
              </a:rPr>
              <a:t>voiture personnelle </a:t>
            </a:r>
            <a:r>
              <a:rPr lang="fr-BE" sz="1300" dirty="0">
                <a:cs typeface="Calibri" pitchFamily="34" charset="0"/>
              </a:rPr>
              <a:t>face au manque de transport en commun ou de covoiturage.</a:t>
            </a:r>
          </a:p>
          <a:p>
            <a:pPr marL="285750" indent="-285750" algn="just">
              <a:lnSpc>
                <a:spcPts val="2000"/>
              </a:lnSpc>
              <a:buClr>
                <a:schemeClr val="accent6">
                  <a:lumMod val="50000"/>
                </a:schemeClr>
              </a:buClr>
              <a:buFont typeface="Courier New" pitchFamily="49" charset="0"/>
              <a:buChar char="o"/>
            </a:pPr>
            <a:endParaRPr lang="fr-BE" sz="1300" dirty="0">
              <a:cs typeface="Calibri" pitchFamily="34" charset="0"/>
            </a:endParaRPr>
          </a:p>
          <a:p>
            <a:pPr marL="285750" indent="-285750" algn="just">
              <a:lnSpc>
                <a:spcPts val="2000"/>
              </a:lnSpc>
              <a:buClr>
                <a:schemeClr val="accent6">
                  <a:lumMod val="50000"/>
                </a:schemeClr>
              </a:buClr>
              <a:buFont typeface="Courier New" pitchFamily="49" charset="0"/>
              <a:buChar char="o"/>
            </a:pPr>
            <a:r>
              <a:rPr lang="fr-BE" sz="1300" b="1" dirty="0">
                <a:cs typeface="Calibri" pitchFamily="34" charset="0"/>
              </a:rPr>
              <a:t>Augmentation</a:t>
            </a:r>
            <a:r>
              <a:rPr lang="fr-BE" sz="1300" dirty="0">
                <a:cs typeface="Calibri" pitchFamily="34" charset="0"/>
              </a:rPr>
              <a:t> des </a:t>
            </a:r>
            <a:r>
              <a:rPr lang="fr-BE" sz="1300" b="1" dirty="0">
                <a:cs typeface="Calibri" pitchFamily="34" charset="0"/>
              </a:rPr>
              <a:t>conducteurs irrespectueux </a:t>
            </a:r>
            <a:r>
              <a:rPr lang="fr-BE" sz="1300" dirty="0">
                <a:cs typeface="Calibri" pitchFamily="34" charset="0"/>
              </a:rPr>
              <a:t>dû aux routes négligées, au manque de casses-vitesse et de panneaux de signalisation. </a:t>
            </a:r>
          </a:p>
        </p:txBody>
      </p:sp>
    </p:spTree>
    <p:extLst>
      <p:ext uri="{BB962C8B-B14F-4D97-AF65-F5344CB8AC3E}">
        <p14:creationId xmlns:p14="http://schemas.microsoft.com/office/powerpoint/2010/main" val="8555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Ellipse 8"/>
          <p:cNvSpPr/>
          <p:nvPr/>
        </p:nvSpPr>
        <p:spPr>
          <a:xfrm>
            <a:off x="1966947" y="71414"/>
            <a:ext cx="5798753" cy="5728889"/>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Titre 1"/>
          <p:cNvSpPr txBox="1">
            <a:spLocks/>
          </p:cNvSpPr>
          <p:nvPr/>
        </p:nvSpPr>
        <p:spPr>
          <a:xfrm>
            <a:off x="1071538" y="-71462"/>
            <a:ext cx="7858180" cy="98878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Rappels</a:t>
            </a:r>
          </a:p>
        </p:txBody>
      </p:sp>
      <p:sp>
        <p:nvSpPr>
          <p:cNvPr id="15" name="Espace réservé du contenu 2"/>
          <p:cNvSpPr txBox="1">
            <a:spLocks/>
          </p:cNvSpPr>
          <p:nvPr/>
        </p:nvSpPr>
        <p:spPr>
          <a:xfrm>
            <a:off x="2095375" y="1548300"/>
            <a:ext cx="5548459" cy="4452468"/>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indent="182563">
              <a:lnSpc>
                <a:spcPct val="150000"/>
              </a:lnSpc>
              <a:buClr>
                <a:schemeClr val="accent6">
                  <a:lumMod val="75000"/>
                </a:schemeClr>
              </a:buClr>
              <a:buFont typeface="Courier New" pitchFamily="49" charset="0"/>
              <a:buChar char="o"/>
            </a:pPr>
            <a:r>
              <a:rPr lang="fr-BE" sz="1400" b="1" dirty="0">
                <a:solidFill>
                  <a:schemeClr val="tx1"/>
                </a:solidFill>
                <a:latin typeface="Calibri" pitchFamily="34" charset="0"/>
                <a:cs typeface="Calibri" pitchFamily="34" charset="0"/>
              </a:rPr>
              <a:t>ce diagnostic partagé est la compilation des informations reçues lors des premières consultations (</a:t>
            </a:r>
            <a:r>
              <a:rPr lang="fr-BE" sz="1400" b="1" dirty="0" err="1">
                <a:solidFill>
                  <a:schemeClr val="tx1"/>
                </a:solidFill>
                <a:latin typeface="Calibri" pitchFamily="34" charset="0"/>
                <a:cs typeface="Calibri" pitchFamily="34" charset="0"/>
              </a:rPr>
              <a:t>janv</a:t>
            </a:r>
            <a:r>
              <a:rPr lang="fr-BE" sz="1400" b="1" dirty="0">
                <a:solidFill>
                  <a:schemeClr val="tx1"/>
                </a:solidFill>
                <a:latin typeface="Calibri" pitchFamily="34" charset="0"/>
                <a:cs typeface="Calibri" pitchFamily="34" charset="0"/>
              </a:rPr>
              <a:t>-FEV 2020)</a:t>
            </a:r>
          </a:p>
          <a:p>
            <a:pPr indent="182563">
              <a:lnSpc>
                <a:spcPct val="150000"/>
              </a:lnSpc>
              <a:buClr>
                <a:schemeClr val="accent6">
                  <a:lumMod val="75000"/>
                </a:schemeClr>
              </a:buClr>
              <a:buFont typeface="Courier New" pitchFamily="49" charset="0"/>
              <a:buChar char="o"/>
            </a:pPr>
            <a:r>
              <a:rPr lang="fr-BE" sz="1400" b="1" dirty="0">
                <a:solidFill>
                  <a:schemeClr val="tx1"/>
                </a:solidFill>
                <a:latin typeface="Calibri" pitchFamily="34" charset="0"/>
                <a:cs typeface="Calibri" pitchFamily="34" charset="0"/>
              </a:rPr>
              <a:t>Toutes ces informations ne reflètent pas l’image générale de la commune mais sont des ressentis de citoyens</a:t>
            </a:r>
          </a:p>
          <a:p>
            <a:pPr indent="182563">
              <a:lnSpc>
                <a:spcPct val="150000"/>
              </a:lnSpc>
              <a:buClr>
                <a:schemeClr val="accent6">
                  <a:lumMod val="75000"/>
                </a:schemeClr>
              </a:buClr>
              <a:buFont typeface="Courier New" pitchFamily="49" charset="0"/>
              <a:buChar char="o"/>
            </a:pPr>
            <a:r>
              <a:rPr lang="fr-BE" sz="1400" b="1" dirty="0">
                <a:solidFill>
                  <a:schemeClr val="tx1"/>
                </a:solidFill>
                <a:latin typeface="Calibri" pitchFamily="34" charset="0"/>
                <a:cs typeface="Calibri" pitchFamily="34" charset="0"/>
              </a:rPr>
              <a:t>les enjeux cités serviront de base pour l’élaboration du </a:t>
            </a:r>
            <a:r>
              <a:rPr lang="fr-BE" sz="1400" b="1" dirty="0" err="1">
                <a:solidFill>
                  <a:schemeClr val="tx1"/>
                </a:solidFill>
                <a:latin typeface="Calibri" pitchFamily="34" charset="0"/>
                <a:cs typeface="Calibri" pitchFamily="34" charset="0"/>
              </a:rPr>
              <a:t>pcdr</a:t>
            </a:r>
            <a:r>
              <a:rPr lang="fr-BE" sz="1400" b="1" dirty="0">
                <a:solidFill>
                  <a:schemeClr val="tx1"/>
                </a:solidFill>
                <a:latin typeface="Calibri" pitchFamily="34" charset="0"/>
                <a:cs typeface="Calibri" pitchFamily="34" charset="0"/>
              </a:rPr>
              <a:t> mais ne seront pas l’unique source</a:t>
            </a:r>
          </a:p>
          <a:p>
            <a:endParaRPr lang="fr-BE" dirty="0"/>
          </a:p>
        </p:txBody>
      </p:sp>
    </p:spTree>
    <p:extLst>
      <p:ext uri="{BB962C8B-B14F-4D97-AF65-F5344CB8AC3E}">
        <p14:creationId xmlns:p14="http://schemas.microsoft.com/office/powerpoint/2010/main" val="855577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err="1">
                <a:ln>
                  <a:solidFill>
                    <a:schemeClr val="tx1"/>
                  </a:solidFill>
                </a:ln>
                <a:solidFill>
                  <a:schemeClr val="accent6"/>
                </a:solidFill>
                <a:latin typeface="Calibri" pitchFamily="34" charset="0"/>
                <a:cs typeface="Calibri" pitchFamily="34" charset="0"/>
              </a:rPr>
              <a:t>ENJEUx</a:t>
            </a:r>
            <a:endParaRPr lang="fr-BE" sz="3200" b="1" dirty="0">
              <a:ln>
                <a:solidFill>
                  <a:schemeClr val="tx1"/>
                </a:solidFill>
              </a:ln>
              <a:solidFill>
                <a:schemeClr val="accent6"/>
              </a:solidFill>
              <a:latin typeface="Calibri" pitchFamily="34" charset="0"/>
              <a:cs typeface="Calibri" pitchFamily="34" charset="0"/>
            </a:endParaRPr>
          </a:p>
        </p:txBody>
      </p:sp>
      <p:sp>
        <p:nvSpPr>
          <p:cNvPr id="17" name="ZoneTexte 16"/>
          <p:cNvSpPr txBox="1"/>
          <p:nvPr/>
        </p:nvSpPr>
        <p:spPr>
          <a:xfrm>
            <a:off x="2571736" y="1928802"/>
            <a:ext cx="4071966" cy="3970318"/>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Mettre au point, promouvoir et adhérer </a:t>
            </a:r>
            <a:r>
              <a:rPr lang="fr-BE" sz="1400" dirty="0">
                <a:cs typeface="Calibri" pitchFamily="34" charset="0"/>
              </a:rPr>
              <a:t>à de nouveaux moyens de covoiturage pour limiter </a:t>
            </a:r>
            <a:r>
              <a:rPr lang="fr-BE" sz="1400" b="1" dirty="0">
                <a:cs typeface="Calibri" pitchFamily="34" charset="0"/>
              </a:rPr>
              <a:t> </a:t>
            </a:r>
            <a:r>
              <a:rPr lang="fr-BE" sz="1400" dirty="0">
                <a:cs typeface="Calibri" pitchFamily="34" charset="0"/>
              </a:rPr>
              <a:t>l’augmentation de la voiture personnelle face aux faiblesses des transports en commun.</a:t>
            </a:r>
          </a:p>
          <a:p>
            <a:pPr marL="285750" indent="-285750" algn="just">
              <a:lnSpc>
                <a:spcPct val="150000"/>
              </a:lnSpc>
              <a:buClr>
                <a:schemeClr val="accent6">
                  <a:lumMod val="50000"/>
                </a:schemeClr>
              </a:buClr>
              <a:buFont typeface="Courier New" pitchFamily="49" charset="0"/>
              <a:buChar char="o"/>
            </a:pPr>
            <a:endParaRPr lang="fr-BE" sz="1400" dirty="0">
              <a:cs typeface="Calibri" pitchFamily="34" charset="0"/>
            </a:endParaRPr>
          </a:p>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Maintenir </a:t>
            </a:r>
            <a:r>
              <a:rPr lang="fr-BE" sz="1400" dirty="0">
                <a:cs typeface="Calibri" pitchFamily="34" charset="0"/>
              </a:rPr>
              <a:t>la proximité de la ville via une mobilité consciente et sécurisée et ce, grâce aux voies lentes pour usagers faibles, aux parkings, à une bonne signalétique et aux routes bien entretenues.</a:t>
            </a:r>
          </a:p>
        </p:txBody>
      </p:sp>
    </p:spTree>
    <p:extLst>
      <p:ext uri="{BB962C8B-B14F-4D97-AF65-F5344CB8AC3E}">
        <p14:creationId xmlns:p14="http://schemas.microsoft.com/office/powerpoint/2010/main" val="85557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0" name="Ellipse 9"/>
          <p:cNvSpPr/>
          <p:nvPr/>
        </p:nvSpPr>
        <p:spPr>
          <a:xfrm>
            <a:off x="-907364" y="764704"/>
            <a:ext cx="5511332" cy="5444930"/>
          </a:xfrm>
          <a:prstGeom prst="ellipse">
            <a:avLst/>
          </a:prstGeom>
          <a:solidFill>
            <a:schemeClr val="bg1">
              <a:alpha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sp>
        <p:nvSpPr>
          <p:cNvPr id="15" name="Ellipse 14"/>
          <p:cNvSpPr/>
          <p:nvPr/>
        </p:nvSpPr>
        <p:spPr>
          <a:xfrm>
            <a:off x="4572000" y="1231805"/>
            <a:ext cx="5472608" cy="5406673"/>
          </a:xfrm>
          <a:prstGeom prst="ellipse">
            <a:avLst/>
          </a:prstGeom>
          <a:solidFill>
            <a:schemeClr val="bg1">
              <a:alpha val="60000"/>
            </a:schemeClr>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Information et communication</a:t>
            </a:r>
          </a:p>
        </p:txBody>
      </p:sp>
      <p:sp>
        <p:nvSpPr>
          <p:cNvPr id="16" name="ZoneTexte 15"/>
          <p:cNvSpPr txBox="1"/>
          <p:nvPr/>
        </p:nvSpPr>
        <p:spPr>
          <a:xfrm>
            <a:off x="285720" y="1857364"/>
            <a:ext cx="3528392" cy="3046988"/>
          </a:xfrm>
          <a:prstGeom prst="rect">
            <a:avLst/>
          </a:prstGeom>
          <a:noFill/>
        </p:spPr>
        <p:txBody>
          <a:bodyPr wrap="square" rtlCol="0">
            <a:spAutoFit/>
          </a:bodyPr>
          <a:lstStyle/>
          <a:p>
            <a:pPr algn="ctr">
              <a:lnSpc>
                <a:spcPct val="150000"/>
              </a:lnSpc>
              <a:buClr>
                <a:schemeClr val="accent6">
                  <a:lumMod val="75000"/>
                </a:schemeClr>
              </a:buClr>
              <a:buFont typeface="Courier New" pitchFamily="49" charset="0"/>
              <a:buChar char="o"/>
            </a:pPr>
            <a:r>
              <a:rPr lang="fr-BE" sz="1600" dirty="0"/>
              <a:t> Nouveau </a:t>
            </a:r>
            <a:r>
              <a:rPr lang="fr-BE" sz="1600" b="1" dirty="0"/>
              <a:t>site internet</a:t>
            </a:r>
          </a:p>
          <a:p>
            <a:pPr algn="ctr">
              <a:lnSpc>
                <a:spcPct val="150000"/>
              </a:lnSpc>
              <a:buClr>
                <a:schemeClr val="accent6">
                  <a:lumMod val="75000"/>
                </a:schemeClr>
              </a:buClr>
              <a:buFont typeface="Courier New" pitchFamily="49" charset="0"/>
              <a:buChar char="o"/>
            </a:pPr>
            <a:r>
              <a:rPr lang="fr-BE" sz="1600" dirty="0"/>
              <a:t> </a:t>
            </a:r>
            <a:r>
              <a:rPr lang="fr-BE" sz="1600" b="1" dirty="0"/>
              <a:t>PCDR, PCDN, CCATM, ...</a:t>
            </a:r>
            <a:endParaRPr lang="fr-BE" sz="1600" dirty="0"/>
          </a:p>
          <a:p>
            <a:pPr algn="ctr">
              <a:lnSpc>
                <a:spcPct val="150000"/>
              </a:lnSpc>
              <a:buClr>
                <a:schemeClr val="accent6">
                  <a:lumMod val="75000"/>
                </a:schemeClr>
              </a:buClr>
              <a:buFont typeface="Courier New" pitchFamily="49" charset="0"/>
              <a:buChar char="o"/>
            </a:pPr>
            <a:r>
              <a:rPr lang="fr-BE" sz="1600" dirty="0"/>
              <a:t> </a:t>
            </a:r>
            <a:r>
              <a:rPr lang="fr-BE" sz="1600" b="1" dirty="0"/>
              <a:t>Administration</a:t>
            </a:r>
            <a:r>
              <a:rPr lang="fr-BE" sz="1600" dirty="0"/>
              <a:t> accessible et à l’écoute</a:t>
            </a:r>
          </a:p>
          <a:p>
            <a:pPr algn="ctr">
              <a:lnSpc>
                <a:spcPct val="150000"/>
              </a:lnSpc>
              <a:buClr>
                <a:schemeClr val="accent6">
                  <a:lumMod val="75000"/>
                </a:schemeClr>
              </a:buClr>
              <a:buFont typeface="Courier New" pitchFamily="49" charset="0"/>
              <a:buChar char="o"/>
            </a:pPr>
            <a:r>
              <a:rPr lang="fr-BE" sz="1600" dirty="0"/>
              <a:t> </a:t>
            </a:r>
            <a:r>
              <a:rPr lang="fr-BE" sz="1600" b="1" dirty="0"/>
              <a:t>EPN</a:t>
            </a:r>
          </a:p>
          <a:p>
            <a:pPr algn="ctr">
              <a:lnSpc>
                <a:spcPct val="150000"/>
              </a:lnSpc>
              <a:buClr>
                <a:schemeClr val="accent6">
                  <a:lumMod val="75000"/>
                </a:schemeClr>
              </a:buClr>
              <a:buFont typeface="Courier New" pitchFamily="49" charset="0"/>
              <a:buChar char="o"/>
            </a:pPr>
            <a:r>
              <a:rPr lang="fr-BE" sz="1600" dirty="0"/>
              <a:t> </a:t>
            </a:r>
            <a:r>
              <a:rPr lang="fr-BE" sz="1600" b="1" dirty="0"/>
              <a:t>Bulletin communal</a:t>
            </a:r>
          </a:p>
          <a:p>
            <a:pPr algn="ctr">
              <a:lnSpc>
                <a:spcPct val="150000"/>
              </a:lnSpc>
              <a:buClr>
                <a:schemeClr val="accent6">
                  <a:lumMod val="75000"/>
                </a:schemeClr>
              </a:buClr>
              <a:buFont typeface="Courier New" pitchFamily="49" charset="0"/>
              <a:buChar char="o"/>
            </a:pPr>
            <a:r>
              <a:rPr lang="fr-BE" sz="1600" dirty="0"/>
              <a:t> </a:t>
            </a:r>
            <a:r>
              <a:rPr lang="fr-BE" sz="1600" b="1" dirty="0"/>
              <a:t>Publicité des activités</a:t>
            </a: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17" name="ZoneTexte 16"/>
          <p:cNvSpPr txBox="1"/>
          <p:nvPr/>
        </p:nvSpPr>
        <p:spPr>
          <a:xfrm>
            <a:off x="5227923" y="1928802"/>
            <a:ext cx="3916077" cy="4080604"/>
          </a:xfrm>
          <a:prstGeom prst="rect">
            <a:avLst/>
          </a:prstGeom>
          <a:noFill/>
        </p:spPr>
        <p:txBody>
          <a:bodyPr wrap="square" rtlCol="0">
            <a:spAutoFit/>
          </a:bodyPr>
          <a:lstStyle/>
          <a:p>
            <a:pPr algn="ctr">
              <a:lnSpc>
                <a:spcPts val="2100"/>
              </a:lnSpc>
              <a:buClr>
                <a:schemeClr val="accent6">
                  <a:lumMod val="75000"/>
                </a:schemeClr>
              </a:buClr>
              <a:buFont typeface="Courier New" pitchFamily="49" charset="0"/>
              <a:buChar char="o"/>
            </a:pPr>
            <a:r>
              <a:rPr lang="fr-BE" sz="1600" dirty="0"/>
              <a:t> </a:t>
            </a:r>
            <a:r>
              <a:rPr lang="fr-BE" sz="1600" b="1" dirty="0"/>
              <a:t>Discrimination numérique </a:t>
            </a:r>
            <a:r>
              <a:rPr lang="fr-BE" sz="1600" dirty="0"/>
              <a:t>(dont personnes âgées)</a:t>
            </a:r>
          </a:p>
          <a:p>
            <a:pPr algn="ctr">
              <a:lnSpc>
                <a:spcPts val="2100"/>
              </a:lnSpc>
              <a:buClr>
                <a:schemeClr val="accent6">
                  <a:lumMod val="75000"/>
                </a:schemeClr>
              </a:buClr>
              <a:buFont typeface="Courier New" pitchFamily="49" charset="0"/>
              <a:buChar char="o"/>
            </a:pPr>
            <a:r>
              <a:rPr lang="fr-BE" sz="1600" dirty="0"/>
              <a:t> Manque d</a:t>
            </a:r>
            <a:r>
              <a:rPr lang="fr-BE" sz="1600" b="1" dirty="0"/>
              <a:t>’implication</a:t>
            </a:r>
            <a:r>
              <a:rPr lang="fr-BE" sz="1600" dirty="0"/>
              <a:t> de la part des citoyens dans la prise de </a:t>
            </a:r>
            <a:r>
              <a:rPr lang="fr-BE" sz="1600" b="1" dirty="0"/>
              <a:t>décision sur le long terme</a:t>
            </a:r>
          </a:p>
          <a:p>
            <a:pPr algn="ctr">
              <a:lnSpc>
                <a:spcPts val="2100"/>
              </a:lnSpc>
              <a:buClr>
                <a:schemeClr val="accent6">
                  <a:lumMod val="75000"/>
                </a:schemeClr>
              </a:buClr>
              <a:buFont typeface="Courier New" pitchFamily="49" charset="0"/>
              <a:buChar char="o"/>
            </a:pPr>
            <a:r>
              <a:rPr lang="fr-BE" sz="1600" dirty="0"/>
              <a:t> Gros </a:t>
            </a:r>
            <a:r>
              <a:rPr lang="fr-BE" sz="1600" b="1" dirty="0"/>
              <a:t>manque d’infos </a:t>
            </a:r>
            <a:r>
              <a:rPr lang="fr-BE" sz="1600" dirty="0"/>
              <a:t>sur les activités existantes (ateliers, cours, </a:t>
            </a:r>
            <a:r>
              <a:rPr lang="fr-BE" sz="1600" dirty="0" err="1"/>
              <a:t>Repair</a:t>
            </a:r>
            <a:r>
              <a:rPr lang="fr-BE" sz="1600" dirty="0"/>
              <a:t> café, etc.)</a:t>
            </a:r>
          </a:p>
          <a:p>
            <a:pPr algn="ctr">
              <a:lnSpc>
                <a:spcPts val="2100"/>
              </a:lnSpc>
              <a:buClr>
                <a:schemeClr val="accent6">
                  <a:lumMod val="75000"/>
                </a:schemeClr>
              </a:buClr>
              <a:buFont typeface="Courier New" pitchFamily="49" charset="0"/>
              <a:buChar char="o"/>
            </a:pPr>
            <a:r>
              <a:rPr lang="fr-BE" sz="1600" dirty="0"/>
              <a:t> </a:t>
            </a:r>
            <a:r>
              <a:rPr lang="fr-BE" sz="1600" b="1" dirty="0"/>
              <a:t>Panneaux d’affichage </a:t>
            </a:r>
            <a:r>
              <a:rPr lang="fr-BE" sz="1600" dirty="0"/>
              <a:t>non résistants à l’eau</a:t>
            </a:r>
          </a:p>
          <a:p>
            <a:pPr algn="ctr">
              <a:lnSpc>
                <a:spcPts val="2100"/>
              </a:lnSpc>
              <a:buClr>
                <a:schemeClr val="accent6">
                  <a:lumMod val="75000"/>
                </a:schemeClr>
              </a:buClr>
              <a:buFont typeface="Courier New" pitchFamily="49" charset="0"/>
              <a:buChar char="o"/>
            </a:pPr>
            <a:r>
              <a:rPr lang="fr-BE" sz="1600" dirty="0"/>
              <a:t> Manque </a:t>
            </a:r>
            <a:r>
              <a:rPr lang="fr-BE" sz="1600" b="1" dirty="0"/>
              <a:t>d’une application </a:t>
            </a:r>
            <a:r>
              <a:rPr lang="fr-BE" sz="1600" dirty="0"/>
              <a:t>pour diffuser les infos communales  + </a:t>
            </a:r>
            <a:r>
              <a:rPr lang="fr-BE" sz="1600" b="1" dirty="0"/>
              <a:t>lieu d’échanges</a:t>
            </a:r>
            <a:r>
              <a:rPr lang="fr-BE" sz="1600" dirty="0"/>
              <a:t>, discussions pour les habitants</a:t>
            </a:r>
            <a:endParaRPr lang="fr-BE" sz="16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4" name="Ellipse 13"/>
          <p:cNvSpPr/>
          <p:nvPr/>
        </p:nvSpPr>
        <p:spPr>
          <a:xfrm>
            <a:off x="-612576" y="76470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Ellipse 18"/>
          <p:cNvSpPr/>
          <p:nvPr/>
        </p:nvSpPr>
        <p:spPr>
          <a:xfrm>
            <a:off x="4231980" y="1484784"/>
            <a:ext cx="5216544" cy="5153694"/>
          </a:xfrm>
          <a:prstGeom prst="ellipse">
            <a:avLst/>
          </a:prstGeom>
          <a:solidFill>
            <a:schemeClr val="bg1">
              <a:alpha val="60000"/>
            </a:schemeClr>
          </a:solidFill>
          <a:ln w="3810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8" name="Titre 1"/>
          <p:cNvSpPr txBox="1">
            <a:spLocks/>
          </p:cNvSpPr>
          <p:nvPr/>
        </p:nvSpPr>
        <p:spPr>
          <a:xfrm>
            <a:off x="1187624" y="244990"/>
            <a:ext cx="6768752" cy="519714"/>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Information et communication</a:t>
            </a:r>
          </a:p>
        </p:txBody>
      </p:sp>
      <p:sp>
        <p:nvSpPr>
          <p:cNvPr id="20" name="Titre 1"/>
          <p:cNvSpPr txBox="1">
            <a:spLocks/>
          </p:cNvSpPr>
          <p:nvPr/>
        </p:nvSpPr>
        <p:spPr>
          <a:xfrm>
            <a:off x="5364088" y="764704"/>
            <a:ext cx="2952328" cy="41225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1800" b="1" dirty="0">
                <a:ln>
                  <a:solidFill>
                    <a:schemeClr val="tx1"/>
                  </a:solidFill>
                </a:ln>
                <a:solidFill>
                  <a:schemeClr val="accent6"/>
                </a:solidFill>
                <a:latin typeface="Calibri" pitchFamily="34" charset="0"/>
                <a:cs typeface="Calibri" pitchFamily="34" charset="0"/>
              </a:rPr>
              <a:t>Opportunités et menaces</a:t>
            </a:r>
          </a:p>
        </p:txBody>
      </p:sp>
      <p:sp>
        <p:nvSpPr>
          <p:cNvPr id="21" name="ZoneTexte 20"/>
          <p:cNvSpPr txBox="1"/>
          <p:nvPr/>
        </p:nvSpPr>
        <p:spPr>
          <a:xfrm>
            <a:off x="115750" y="1928802"/>
            <a:ext cx="3759892" cy="3113673"/>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600" b="1" dirty="0">
                <a:cs typeface="Calibri" pitchFamily="34" charset="0"/>
              </a:rPr>
              <a:t>Poursuite</a:t>
            </a:r>
            <a:r>
              <a:rPr lang="fr-BE" sz="1600" dirty="0">
                <a:cs typeface="Calibri" pitchFamily="34" charset="0"/>
              </a:rPr>
              <a:t> du bon travail de l’Administration communale via la mise à jour du nouveau site internet, son accessibilité, la publication des événements, le bulletin communal , son EPN et les conseils consultatifs.</a:t>
            </a: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a:p>
            <a:pPr marL="285750" indent="-285750" algn="ctr">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
        <p:nvSpPr>
          <p:cNvPr id="22" name="ZoneTexte 21"/>
          <p:cNvSpPr txBox="1"/>
          <p:nvPr/>
        </p:nvSpPr>
        <p:spPr>
          <a:xfrm>
            <a:off x="5220072" y="2571744"/>
            <a:ext cx="3759892" cy="3000821"/>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Baisse d’intérêt </a:t>
            </a:r>
            <a:r>
              <a:rPr lang="fr-BE" sz="1400" dirty="0">
                <a:cs typeface="Calibri" pitchFamily="34" charset="0"/>
              </a:rPr>
              <a:t>pour la vie communale de la part des aînés dû à la fracture numérique, comme de la jeunesse dû au manque d’application </a:t>
            </a:r>
            <a:r>
              <a:rPr lang="fr-BE" sz="1400" dirty="0" err="1">
                <a:cs typeface="Calibri" pitchFamily="34" charset="0"/>
              </a:rPr>
              <a:t>smartphone</a:t>
            </a:r>
            <a:r>
              <a:rPr lang="fr-BE" sz="1400" dirty="0">
                <a:cs typeface="Calibri" pitchFamily="34" charset="0"/>
              </a:rPr>
              <a:t>. </a:t>
            </a:r>
          </a:p>
          <a:p>
            <a:pPr marL="285750" indent="-285750" algn="just">
              <a:lnSpc>
                <a:spcPct val="150000"/>
              </a:lnSpc>
              <a:buClr>
                <a:schemeClr val="accent6">
                  <a:lumMod val="50000"/>
                </a:schemeClr>
              </a:buClr>
              <a:buFont typeface="Courier New" pitchFamily="49" charset="0"/>
              <a:buChar char="o"/>
            </a:pPr>
            <a:endParaRPr lang="fr-BE" sz="1400" dirty="0">
              <a:cs typeface="Calibri" pitchFamily="34" charset="0"/>
            </a:endParaRPr>
          </a:p>
          <a:p>
            <a:pPr marL="285750" indent="-285750" algn="just">
              <a:lnSpc>
                <a:spcPct val="150000"/>
              </a:lnSpc>
              <a:buClr>
                <a:schemeClr val="accent6">
                  <a:lumMod val="50000"/>
                </a:schemeClr>
              </a:buClr>
              <a:buFont typeface="Courier New" pitchFamily="49" charset="0"/>
              <a:buChar char="o"/>
            </a:pPr>
            <a:r>
              <a:rPr lang="fr-BE" sz="1400" b="1" dirty="0">
                <a:cs typeface="Calibri" pitchFamily="34" charset="0"/>
              </a:rPr>
              <a:t>Baisse d’intérêt </a:t>
            </a:r>
            <a:r>
              <a:rPr lang="fr-BE" sz="1400" dirty="0">
                <a:cs typeface="Calibri" pitchFamily="34" charset="0"/>
              </a:rPr>
              <a:t>pour les activités en tous genres par manque de promotion.</a:t>
            </a:r>
          </a:p>
        </p:txBody>
      </p:sp>
    </p:spTree>
    <p:extLst>
      <p:ext uri="{BB962C8B-B14F-4D97-AF65-F5344CB8AC3E}">
        <p14:creationId xmlns:p14="http://schemas.microsoft.com/office/powerpoint/2010/main" val="85557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Ellipse 14"/>
          <p:cNvSpPr/>
          <p:nvPr/>
        </p:nvSpPr>
        <p:spPr>
          <a:xfrm>
            <a:off x="1071538" y="0"/>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Titre 1"/>
          <p:cNvSpPr txBox="1">
            <a:spLocks/>
          </p:cNvSpPr>
          <p:nvPr/>
        </p:nvSpPr>
        <p:spPr>
          <a:xfrm>
            <a:off x="2115654"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smtClean="0">
                <a:ln>
                  <a:solidFill>
                    <a:schemeClr val="tx1"/>
                  </a:solidFill>
                </a:ln>
                <a:solidFill>
                  <a:schemeClr val="accent6"/>
                </a:solidFill>
                <a:latin typeface="Calibri" pitchFamily="34" charset="0"/>
                <a:cs typeface="Calibri" pitchFamily="34" charset="0"/>
              </a:rPr>
              <a:t>ENJEU</a:t>
            </a:r>
            <a:endParaRPr lang="fr-BE" sz="3200" b="1" dirty="0">
              <a:ln>
                <a:solidFill>
                  <a:schemeClr val="tx1"/>
                </a:solidFill>
              </a:ln>
              <a:solidFill>
                <a:schemeClr val="accent6"/>
              </a:solidFill>
              <a:latin typeface="Calibri" pitchFamily="34" charset="0"/>
              <a:cs typeface="Calibri" pitchFamily="34" charset="0"/>
            </a:endParaRPr>
          </a:p>
        </p:txBody>
      </p:sp>
      <p:sp>
        <p:nvSpPr>
          <p:cNvPr id="17" name="ZoneTexte 16"/>
          <p:cNvSpPr txBox="1"/>
          <p:nvPr/>
        </p:nvSpPr>
        <p:spPr>
          <a:xfrm>
            <a:off x="2714612" y="2357430"/>
            <a:ext cx="3759892" cy="2677656"/>
          </a:xfrm>
          <a:prstGeom prst="rect">
            <a:avLst/>
          </a:prstGeom>
          <a:noFill/>
        </p:spPr>
        <p:txBody>
          <a:bodyPr wrap="square" rtlCol="0">
            <a:spAutoFit/>
          </a:bodyPr>
          <a:lstStyle/>
          <a:p>
            <a:pPr marL="285750" indent="-285750" algn="just">
              <a:lnSpc>
                <a:spcPct val="150000"/>
              </a:lnSpc>
              <a:buClr>
                <a:schemeClr val="accent6">
                  <a:lumMod val="50000"/>
                </a:schemeClr>
              </a:buClr>
              <a:buFont typeface="Courier New" pitchFamily="49" charset="0"/>
              <a:buChar char="o"/>
            </a:pPr>
            <a:r>
              <a:rPr lang="fr-BE" sz="1600" b="1" dirty="0">
                <a:cs typeface="Calibri" pitchFamily="34" charset="0"/>
              </a:rPr>
              <a:t>Parfaire </a:t>
            </a:r>
            <a:r>
              <a:rPr lang="fr-BE" sz="1600" dirty="0">
                <a:cs typeface="Calibri" pitchFamily="34" charset="0"/>
              </a:rPr>
              <a:t>le bon travail de l’Administration communale </a:t>
            </a:r>
            <a:r>
              <a:rPr lang="fr-BE" sz="1600" b="1" dirty="0">
                <a:cs typeface="Calibri" pitchFamily="34" charset="0"/>
              </a:rPr>
              <a:t>via </a:t>
            </a:r>
            <a:r>
              <a:rPr lang="fr-BE" sz="1600" dirty="0">
                <a:cs typeface="Calibri" pitchFamily="34" charset="0"/>
              </a:rPr>
              <a:t>le développement d’une communication adaptée à toutes les générations et via une promotion renforcée des activités.</a:t>
            </a:r>
            <a:endParaRPr lang="fr-BE" sz="1600" b="1"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9" name="Rectangle 8"/>
          <p:cNvSpPr/>
          <p:nvPr/>
        </p:nvSpPr>
        <p:spPr>
          <a:xfrm>
            <a:off x="-571536" y="-135396"/>
            <a:ext cx="10287072" cy="7128792"/>
          </a:xfrm>
          <a:prstGeom prst="rect">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ctr">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b="1"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b="1"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b="1" dirty="0">
              <a:solidFill>
                <a:schemeClr val="tx1"/>
              </a:solidFill>
              <a:latin typeface="Calibri" pitchFamily="34" charset="0"/>
              <a:cs typeface="Calibri" pitchFamily="34"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7" name="Tableau 16"/>
          <p:cNvGraphicFramePr>
            <a:graphicFrameLocks noGrp="1"/>
          </p:cNvGraphicFramePr>
          <p:nvPr/>
        </p:nvGraphicFramePr>
        <p:xfrm>
          <a:off x="-32" y="2857"/>
          <a:ext cx="9358378" cy="6477975"/>
        </p:xfrm>
        <a:graphic>
          <a:graphicData uri="http://schemas.openxmlformats.org/drawingml/2006/table">
            <a:tbl>
              <a:tblPr firstRow="1" bandRow="1">
                <a:tableStyleId>{93296810-A885-4BE3-A3E7-6D5BEEA58F35}</a:tableStyleId>
              </a:tblPr>
              <a:tblGrid>
                <a:gridCol w="5357850">
                  <a:extLst>
                    <a:ext uri="{9D8B030D-6E8A-4147-A177-3AD203B41FA5}">
                      <a16:colId xmlns:a16="http://schemas.microsoft.com/office/drawing/2014/main" xmlns="" val="20000"/>
                    </a:ext>
                  </a:extLst>
                </a:gridCol>
                <a:gridCol w="642942">
                  <a:extLst>
                    <a:ext uri="{9D8B030D-6E8A-4147-A177-3AD203B41FA5}">
                      <a16:colId xmlns:a16="http://schemas.microsoft.com/office/drawing/2014/main" xmlns="" val="20001"/>
                    </a:ext>
                  </a:extLst>
                </a:gridCol>
                <a:gridCol w="571504">
                  <a:extLst>
                    <a:ext uri="{9D8B030D-6E8A-4147-A177-3AD203B41FA5}">
                      <a16:colId xmlns:a16="http://schemas.microsoft.com/office/drawing/2014/main" xmlns="" val="20002"/>
                    </a:ext>
                  </a:extLst>
                </a:gridCol>
                <a:gridCol w="571504">
                  <a:extLst>
                    <a:ext uri="{9D8B030D-6E8A-4147-A177-3AD203B41FA5}">
                      <a16:colId xmlns:a16="http://schemas.microsoft.com/office/drawing/2014/main" xmlns="" val="20003"/>
                    </a:ext>
                  </a:extLst>
                </a:gridCol>
                <a:gridCol w="571504">
                  <a:extLst>
                    <a:ext uri="{9D8B030D-6E8A-4147-A177-3AD203B41FA5}">
                      <a16:colId xmlns:a16="http://schemas.microsoft.com/office/drawing/2014/main" xmlns="" val="20004"/>
                    </a:ext>
                  </a:extLst>
                </a:gridCol>
                <a:gridCol w="642942">
                  <a:extLst>
                    <a:ext uri="{9D8B030D-6E8A-4147-A177-3AD203B41FA5}">
                      <a16:colId xmlns:a16="http://schemas.microsoft.com/office/drawing/2014/main" xmlns="" val="20005"/>
                    </a:ext>
                  </a:extLst>
                </a:gridCol>
                <a:gridCol w="357190">
                  <a:extLst>
                    <a:ext uri="{9D8B030D-6E8A-4147-A177-3AD203B41FA5}">
                      <a16:colId xmlns:a16="http://schemas.microsoft.com/office/drawing/2014/main" xmlns="" val="20006"/>
                    </a:ext>
                  </a:extLst>
                </a:gridCol>
                <a:gridCol w="642942">
                  <a:extLst>
                    <a:ext uri="{9D8B030D-6E8A-4147-A177-3AD203B41FA5}">
                      <a16:colId xmlns:a16="http://schemas.microsoft.com/office/drawing/2014/main" xmlns="" val="20007"/>
                    </a:ext>
                  </a:extLst>
                </a:gridCol>
              </a:tblGrid>
              <a:tr h="1211565">
                <a:tc>
                  <a:txBody>
                    <a:bodyPr/>
                    <a:lstStyle/>
                    <a:p>
                      <a:pPr algn="ctr"/>
                      <a:r>
                        <a:rPr lang="fr-BE" sz="1400" dirty="0"/>
                        <a:t>Synthèse</a:t>
                      </a:r>
                      <a:r>
                        <a:rPr lang="fr-BE" sz="1400" baseline="0" dirty="0"/>
                        <a:t> des enjeux</a:t>
                      </a:r>
                      <a:endParaRPr lang="fr-BE" sz="1400" dirty="0"/>
                    </a:p>
                  </a:txBody>
                  <a:tcPr anchor="ctr"/>
                </a:tc>
                <a:tc>
                  <a:txBody>
                    <a:bodyPr/>
                    <a:lstStyle/>
                    <a:p>
                      <a:r>
                        <a:rPr lang="fr-BE" sz="1100" dirty="0"/>
                        <a:t>Environnement Naturel</a:t>
                      </a:r>
                    </a:p>
                  </a:txBody>
                  <a:tcPr vert="vert270"/>
                </a:tc>
                <a:tc>
                  <a:txBody>
                    <a:bodyPr/>
                    <a:lstStyle/>
                    <a:p>
                      <a:r>
                        <a:rPr lang="fr-BE" sz="1100" dirty="0"/>
                        <a:t>Environnement Bâti</a:t>
                      </a:r>
                    </a:p>
                  </a:txBody>
                  <a:tcPr vert="vert270"/>
                </a:tc>
                <a:tc>
                  <a:txBody>
                    <a:bodyPr/>
                    <a:lstStyle/>
                    <a:p>
                      <a:r>
                        <a:rPr lang="fr-BE" sz="1100" dirty="0"/>
                        <a:t>Environnement Economique</a:t>
                      </a:r>
                    </a:p>
                  </a:txBody>
                  <a:tcPr vert="vert270"/>
                </a:tc>
                <a:tc>
                  <a:txBody>
                    <a:bodyPr/>
                    <a:lstStyle/>
                    <a:p>
                      <a:r>
                        <a:rPr lang="fr-BE" sz="1100" dirty="0"/>
                        <a:t>Environnement</a:t>
                      </a:r>
                      <a:r>
                        <a:rPr lang="fr-BE" sz="1100" baseline="0" dirty="0"/>
                        <a:t> Social</a:t>
                      </a:r>
                      <a:endParaRPr lang="fr-BE" sz="1100" dirty="0"/>
                    </a:p>
                  </a:txBody>
                  <a:tcPr vert="vert270"/>
                </a:tc>
                <a:tc>
                  <a:txBody>
                    <a:bodyPr/>
                    <a:lstStyle/>
                    <a:p>
                      <a:r>
                        <a:rPr lang="fr-BE" sz="1100" dirty="0"/>
                        <a:t>Environnement Culturel</a:t>
                      </a:r>
                    </a:p>
                  </a:txBody>
                  <a:tcPr vert="vert270"/>
                </a:tc>
                <a:tc>
                  <a:txBody>
                    <a:bodyPr/>
                    <a:lstStyle/>
                    <a:p>
                      <a:r>
                        <a:rPr lang="fr-BE" sz="1100" dirty="0"/>
                        <a:t>Mobilité</a:t>
                      </a:r>
                    </a:p>
                  </a:txBody>
                  <a:tcPr vert="vert270"/>
                </a:tc>
                <a:tc>
                  <a:txBody>
                    <a:bodyPr/>
                    <a:lstStyle/>
                    <a:p>
                      <a:r>
                        <a:rPr lang="fr-BE" sz="1100" dirty="0"/>
                        <a:t>Info</a:t>
                      </a:r>
                      <a:r>
                        <a:rPr lang="fr-BE" sz="1100" baseline="0" dirty="0"/>
                        <a:t> et Communication</a:t>
                      </a:r>
                      <a:endParaRPr lang="fr-BE" sz="1100" dirty="0"/>
                    </a:p>
                  </a:txBody>
                  <a:tcPr vert="vert270"/>
                </a:tc>
                <a:extLst>
                  <a:ext uri="{0D108BD9-81ED-4DB2-BD59-A6C34878D82A}">
                    <a16:rowId xmlns:a16="http://schemas.microsoft.com/office/drawing/2014/main" xmlns="" val="10000"/>
                  </a:ext>
                </a:extLst>
              </a:tr>
              <a:tr h="571504">
                <a:tc>
                  <a:txBody>
                    <a:bodyPr/>
                    <a:lstStyle/>
                    <a:p>
                      <a:pPr algn="just"/>
                      <a:r>
                        <a:rPr lang="fr-BE" sz="1100" kern="1200" dirty="0">
                          <a:solidFill>
                            <a:schemeClr val="dk1"/>
                          </a:solidFill>
                          <a:latin typeface="+mn-lt"/>
                          <a:ea typeface="+mn-ea"/>
                          <a:cs typeface="+mn-cs"/>
                        </a:rPr>
                        <a:t>Maintenir le cadre de vie, le calme et la beauté du paysage en contrant la surexploitation et le non-respect de certains sites naturels, de la forêt ou du Patrimoine</a:t>
                      </a:r>
                      <a:endParaRPr lang="fr-BE" sz="1100" dirty="0"/>
                    </a:p>
                  </a:txBody>
                  <a:tcP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extLst>
                  <a:ext uri="{0D108BD9-81ED-4DB2-BD59-A6C34878D82A}">
                    <a16:rowId xmlns:a16="http://schemas.microsoft.com/office/drawing/2014/main" xmlns="" val="10001"/>
                  </a:ext>
                </a:extLst>
              </a:tr>
              <a:tr h="262896">
                <a:tc>
                  <a:txBody>
                    <a:bodyPr/>
                    <a:lstStyle/>
                    <a:p>
                      <a:pPr algn="just"/>
                      <a:r>
                        <a:rPr lang="fr-BE" sz="1100" kern="1200" dirty="0">
                          <a:solidFill>
                            <a:schemeClr val="dk1"/>
                          </a:solidFill>
                          <a:latin typeface="+mn-lt"/>
                          <a:ea typeface="+mn-ea"/>
                          <a:cs typeface="+mn-cs"/>
                        </a:rPr>
                        <a:t>Continuer les efforts visant à maintenir les espaces publics agréables</a:t>
                      </a:r>
                      <a:endParaRPr lang="fr-BE" sz="1100" dirty="0"/>
                    </a:p>
                  </a:txBody>
                  <a:tcP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extLst>
                  <a:ext uri="{0D108BD9-81ED-4DB2-BD59-A6C34878D82A}">
                    <a16:rowId xmlns:a16="http://schemas.microsoft.com/office/drawing/2014/main" xmlns="" val="10002"/>
                  </a:ext>
                </a:extLst>
              </a:tr>
              <a:tr h="397202">
                <a:tc>
                  <a:txBody>
                    <a:bodyPr/>
                    <a:lstStyle/>
                    <a:p>
                      <a:pPr algn="just"/>
                      <a:r>
                        <a:rPr lang="fr-BE" sz="1100" kern="1200" dirty="0">
                          <a:solidFill>
                            <a:schemeClr val="dk1"/>
                          </a:solidFill>
                          <a:latin typeface="+mn-lt"/>
                          <a:ea typeface="+mn-ea"/>
                          <a:cs typeface="+mn-cs"/>
                        </a:rPr>
                        <a:t>Poursuivre le développement des promenades et le bon balisage de ces dernières</a:t>
                      </a:r>
                      <a:endParaRPr lang="fr-BE" sz="1100" dirty="0"/>
                    </a:p>
                  </a:txBody>
                  <a:tcP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a:p>
                  </a:txBody>
                  <a:tcPr anchor="ctr"/>
                </a:tc>
                <a:extLst>
                  <a:ext uri="{0D108BD9-81ED-4DB2-BD59-A6C34878D82A}">
                    <a16:rowId xmlns:a16="http://schemas.microsoft.com/office/drawing/2014/main" xmlns="" val="10003"/>
                  </a:ext>
                </a:extLst>
              </a:tr>
              <a:tr h="399110">
                <a:tc>
                  <a:txBody>
                    <a:bodyPr/>
                    <a:lstStyle/>
                    <a:p>
                      <a:pPr algn="just"/>
                      <a:r>
                        <a:rPr lang="fr-BE" sz="1100" kern="1200" dirty="0">
                          <a:solidFill>
                            <a:schemeClr val="dk1"/>
                          </a:solidFill>
                          <a:latin typeface="+mn-lt"/>
                          <a:ea typeface="+mn-ea"/>
                          <a:cs typeface="+mn-cs"/>
                        </a:rPr>
                        <a:t>Renforcer la bonne gestion du tri des déchets via un meilleur entretien des dispositifs et la création d’un composte collectif</a:t>
                      </a:r>
                      <a:endParaRPr lang="fr-BE" sz="1100" dirty="0"/>
                    </a:p>
                  </a:txBody>
                  <a:tcP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extLst>
                  <a:ext uri="{0D108BD9-81ED-4DB2-BD59-A6C34878D82A}">
                    <a16:rowId xmlns:a16="http://schemas.microsoft.com/office/drawing/2014/main" xmlns="" val="10004"/>
                  </a:ext>
                </a:extLst>
              </a:tr>
              <a:tr h="662420">
                <a:tc>
                  <a:txBody>
                    <a:bodyPr/>
                    <a:lstStyle/>
                    <a:p>
                      <a:pPr algn="just"/>
                      <a:r>
                        <a:rPr lang="fr-BE" sz="1100" kern="1200" dirty="0">
                          <a:solidFill>
                            <a:schemeClr val="dk1"/>
                          </a:solidFill>
                          <a:latin typeface="+mn-lt"/>
                          <a:ea typeface="+mn-ea"/>
                          <a:cs typeface="+mn-cs"/>
                        </a:rPr>
                        <a:t>Face aux nouvelles règles en matière d’urbanisme et à l’augmentation démographique, maintenir le caractère rural et le bâti traditionnel de la commune via des constructions homogènes, des logements adaptés, la réhabilitation du bâti vide et des aménagements de parcage efficients</a:t>
                      </a:r>
                      <a:endParaRPr lang="fr-BE" sz="1100" dirty="0"/>
                    </a:p>
                  </a:txBody>
                  <a:tcP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a:p>
                  </a:txBody>
                  <a:tcPr anchor="ctr"/>
                </a:tc>
                <a:extLst>
                  <a:ext uri="{0D108BD9-81ED-4DB2-BD59-A6C34878D82A}">
                    <a16:rowId xmlns:a16="http://schemas.microsoft.com/office/drawing/2014/main" xmlns="" val="10005"/>
                  </a:ext>
                </a:extLst>
              </a:tr>
              <a:tr h="424836">
                <a:tc>
                  <a:txBody>
                    <a:bodyPr/>
                    <a:lstStyle/>
                    <a:p>
                      <a:pPr algn="just"/>
                      <a:r>
                        <a:rPr lang="fr-BE" sz="1100" kern="1200" dirty="0">
                          <a:solidFill>
                            <a:schemeClr val="dk1"/>
                          </a:solidFill>
                          <a:latin typeface="+mn-lt"/>
                          <a:ea typeface="+mn-ea"/>
                          <a:cs typeface="+mn-cs"/>
                        </a:rPr>
                        <a:t>Poursuivre les constructions/rénovations relatives au bâti et aux infrastructures (</a:t>
                      </a:r>
                      <a:r>
                        <a:rPr lang="fr-BE" sz="1100" kern="1200" dirty="0" err="1">
                          <a:solidFill>
                            <a:schemeClr val="dk1"/>
                          </a:solidFill>
                          <a:latin typeface="+mn-lt"/>
                          <a:ea typeface="+mn-ea"/>
                          <a:cs typeface="+mn-cs"/>
                        </a:rPr>
                        <a:t>RAVeL</a:t>
                      </a:r>
                      <a:r>
                        <a:rPr lang="fr-BE" sz="1100" kern="1200" dirty="0">
                          <a:solidFill>
                            <a:schemeClr val="dk1"/>
                          </a:solidFill>
                          <a:latin typeface="+mn-lt"/>
                          <a:ea typeface="+mn-ea"/>
                          <a:cs typeface="+mn-cs"/>
                        </a:rPr>
                        <a:t>, espaces conviviaux...)</a:t>
                      </a:r>
                      <a:endParaRPr lang="fr-BE" sz="1100" dirty="0"/>
                    </a:p>
                  </a:txBody>
                  <a:tcP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extLst>
                  <a:ext uri="{0D108BD9-81ED-4DB2-BD59-A6C34878D82A}">
                    <a16:rowId xmlns:a16="http://schemas.microsoft.com/office/drawing/2014/main" xmlns="" val="10006"/>
                  </a:ext>
                </a:extLst>
              </a:tr>
              <a:tr h="783934">
                <a:tc>
                  <a:txBody>
                    <a:bodyPr/>
                    <a:lstStyle/>
                    <a:p>
                      <a:pPr algn="just"/>
                      <a:r>
                        <a:rPr lang="fr-BE" sz="1100" kern="1200" dirty="0">
                          <a:solidFill>
                            <a:schemeClr val="dk1"/>
                          </a:solidFill>
                          <a:latin typeface="+mn-lt"/>
                          <a:ea typeface="+mn-ea"/>
                          <a:cs typeface="+mn-cs"/>
                        </a:rPr>
                        <a:t>Face au succès des grandes enseignes et des zonings décentralisés, valoriser au mieux les petits commerçants via différentes actions telles que des marchés, des loyers plus modérés, l’accès au bâti vide et la création d’infrastructures adaptées</a:t>
                      </a:r>
                      <a:endParaRPr lang="fr-BE" sz="1100" dirty="0"/>
                    </a:p>
                  </a:txBody>
                  <a:tcPr/>
                </a:tc>
                <a:tc>
                  <a:txBody>
                    <a:bodyPr/>
                    <a:lstStyle/>
                    <a:p>
                      <a:pPr algn="ctr"/>
                      <a:endParaRPr lang="fr-BE" sz="1200"/>
                    </a:p>
                  </a:txBody>
                  <a:tcPr anchor="ct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extLst>
                  <a:ext uri="{0D108BD9-81ED-4DB2-BD59-A6C34878D82A}">
                    <a16:rowId xmlns:a16="http://schemas.microsoft.com/office/drawing/2014/main" xmlns="" val="10007"/>
                  </a:ext>
                </a:extLst>
              </a:tr>
              <a:tr h="428628">
                <a:tc>
                  <a:txBody>
                    <a:bodyPr/>
                    <a:lstStyle/>
                    <a:p>
                      <a:pPr algn="just"/>
                      <a:r>
                        <a:rPr lang="fr-BE" sz="1100" kern="1200" dirty="0">
                          <a:solidFill>
                            <a:schemeClr val="dk1"/>
                          </a:solidFill>
                          <a:latin typeface="+mn-lt"/>
                          <a:ea typeface="+mn-ea"/>
                          <a:cs typeface="+mn-cs"/>
                        </a:rPr>
                        <a:t>Ranimer l’intérêt citoyen pour l’économie d’énergie via l’élaboration de nouveaux projets en la matière</a:t>
                      </a:r>
                    </a:p>
                  </a:txBody>
                  <a:tcP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dirty="0"/>
                    </a:p>
                  </a:txBody>
                  <a:tcPr anchor="ctr"/>
                </a:tc>
                <a:extLst>
                  <a:ext uri="{0D108BD9-81ED-4DB2-BD59-A6C34878D82A}">
                    <a16:rowId xmlns:a16="http://schemas.microsoft.com/office/drawing/2014/main" xmlns="" val="10008"/>
                  </a:ext>
                </a:extLst>
              </a:tr>
              <a:tr h="114300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BE" sz="1100" kern="1200" dirty="0">
                          <a:solidFill>
                            <a:schemeClr val="dk1"/>
                          </a:solidFill>
                          <a:latin typeface="+mn-lt"/>
                          <a:ea typeface="+mn-ea"/>
                          <a:cs typeface="+mn-cs"/>
                        </a:rPr>
                        <a:t>Maintenir les infrastructures sportives, les plaines de jeux  et les diverses activités qui augmentent la cohésion sociale en améliorant l’entretien de certaines infrastructures, en renforçant les liens dans certains villages, et en redéveloppant l’offre trop concentrée dans les centres, notamment pour la jeunesse</a:t>
                      </a:r>
                    </a:p>
                    <a:p>
                      <a:pPr algn="just"/>
                      <a:endParaRPr lang="fr-BE" sz="1100" kern="1200" dirty="0">
                        <a:solidFill>
                          <a:schemeClr val="dk1"/>
                        </a:solidFill>
                        <a:latin typeface="+mn-lt"/>
                        <a:ea typeface="+mn-ea"/>
                        <a:cs typeface="+mn-cs"/>
                      </a:endParaRPr>
                    </a:p>
                  </a:txBody>
                  <a:tcP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endParaRPr lang="fr-BE" sz="1200" dirty="0"/>
                    </a:p>
                  </a:txBody>
                  <a:tcPr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85557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9" name="Rectangle 8"/>
          <p:cNvSpPr/>
          <p:nvPr/>
        </p:nvSpPr>
        <p:spPr>
          <a:xfrm>
            <a:off x="-1836712" y="-135396"/>
            <a:ext cx="11161240" cy="7128792"/>
          </a:xfrm>
          <a:prstGeom prst="rect">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just">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ctr">
              <a:lnSpc>
                <a:spcPts val="1700"/>
              </a:lnSpc>
              <a:buClr>
                <a:schemeClr val="accent6">
                  <a:lumMod val="50000"/>
                </a:schemeClr>
              </a:buClr>
              <a:buFont typeface="Courier New" pitchFamily="49" charset="0"/>
              <a:buChar char="o"/>
            </a:pPr>
            <a:endParaRPr lang="fr-BE" sz="1400" dirty="0">
              <a:solidFill>
                <a:schemeClr val="tx1"/>
              </a:solidFill>
              <a:latin typeface="Calibri" pitchFamily="34" charset="0"/>
              <a:cs typeface="Calibri" pitchFamily="34" charset="0"/>
            </a:endParaRPr>
          </a:p>
          <a:p>
            <a:pPr marL="2114550" lvl="4" indent="-285750" algn="ctr">
              <a:lnSpc>
                <a:spcPts val="19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b="1"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sz="1400" b="1" dirty="0">
              <a:solidFill>
                <a:schemeClr val="tx1"/>
              </a:solidFill>
              <a:latin typeface="Calibri" pitchFamily="34" charset="0"/>
              <a:cs typeface="Calibri" pitchFamily="34" charset="0"/>
            </a:endParaRPr>
          </a:p>
          <a:p>
            <a:pPr lvl="4" algn="just">
              <a:lnSpc>
                <a:spcPts val="1700"/>
              </a:lnSpc>
              <a:buClr>
                <a:schemeClr val="accent6">
                  <a:lumMod val="50000"/>
                </a:schemeClr>
              </a:buClr>
            </a:pPr>
            <a:endParaRPr lang="fr-BE" b="1" dirty="0">
              <a:solidFill>
                <a:schemeClr val="tx1"/>
              </a:solidFill>
              <a:latin typeface="Calibri" pitchFamily="34" charset="0"/>
              <a:cs typeface="Calibri" pitchFamily="34"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5" name="Tableau 14"/>
          <p:cNvGraphicFramePr>
            <a:graphicFrameLocks noGrp="1"/>
          </p:cNvGraphicFramePr>
          <p:nvPr/>
        </p:nvGraphicFramePr>
        <p:xfrm>
          <a:off x="-71470" y="204307"/>
          <a:ext cx="9358378" cy="4503405"/>
        </p:xfrm>
        <a:graphic>
          <a:graphicData uri="http://schemas.openxmlformats.org/drawingml/2006/table">
            <a:tbl>
              <a:tblPr firstRow="1" bandRow="1">
                <a:tableStyleId>{93296810-A885-4BE3-A3E7-6D5BEEA58F35}</a:tableStyleId>
              </a:tblPr>
              <a:tblGrid>
                <a:gridCol w="5357850">
                  <a:extLst>
                    <a:ext uri="{9D8B030D-6E8A-4147-A177-3AD203B41FA5}">
                      <a16:colId xmlns:a16="http://schemas.microsoft.com/office/drawing/2014/main" xmlns="" val="20000"/>
                    </a:ext>
                  </a:extLst>
                </a:gridCol>
                <a:gridCol w="642942">
                  <a:extLst>
                    <a:ext uri="{9D8B030D-6E8A-4147-A177-3AD203B41FA5}">
                      <a16:colId xmlns:a16="http://schemas.microsoft.com/office/drawing/2014/main" xmlns="" val="20001"/>
                    </a:ext>
                  </a:extLst>
                </a:gridCol>
                <a:gridCol w="571504">
                  <a:extLst>
                    <a:ext uri="{9D8B030D-6E8A-4147-A177-3AD203B41FA5}">
                      <a16:colId xmlns:a16="http://schemas.microsoft.com/office/drawing/2014/main" xmlns="" val="20002"/>
                    </a:ext>
                  </a:extLst>
                </a:gridCol>
                <a:gridCol w="571504">
                  <a:extLst>
                    <a:ext uri="{9D8B030D-6E8A-4147-A177-3AD203B41FA5}">
                      <a16:colId xmlns:a16="http://schemas.microsoft.com/office/drawing/2014/main" xmlns="" val="20003"/>
                    </a:ext>
                  </a:extLst>
                </a:gridCol>
                <a:gridCol w="571504">
                  <a:extLst>
                    <a:ext uri="{9D8B030D-6E8A-4147-A177-3AD203B41FA5}">
                      <a16:colId xmlns:a16="http://schemas.microsoft.com/office/drawing/2014/main" xmlns="" val="20004"/>
                    </a:ext>
                  </a:extLst>
                </a:gridCol>
                <a:gridCol w="642942">
                  <a:extLst>
                    <a:ext uri="{9D8B030D-6E8A-4147-A177-3AD203B41FA5}">
                      <a16:colId xmlns:a16="http://schemas.microsoft.com/office/drawing/2014/main" xmlns="" val="20005"/>
                    </a:ext>
                  </a:extLst>
                </a:gridCol>
                <a:gridCol w="357190">
                  <a:extLst>
                    <a:ext uri="{9D8B030D-6E8A-4147-A177-3AD203B41FA5}">
                      <a16:colId xmlns:a16="http://schemas.microsoft.com/office/drawing/2014/main" xmlns="" val="20006"/>
                    </a:ext>
                  </a:extLst>
                </a:gridCol>
                <a:gridCol w="642942">
                  <a:extLst>
                    <a:ext uri="{9D8B030D-6E8A-4147-A177-3AD203B41FA5}">
                      <a16:colId xmlns:a16="http://schemas.microsoft.com/office/drawing/2014/main" xmlns="" val="20007"/>
                    </a:ext>
                  </a:extLst>
                </a:gridCol>
              </a:tblGrid>
              <a:tr h="1211565">
                <a:tc>
                  <a:txBody>
                    <a:bodyPr/>
                    <a:lstStyle/>
                    <a:p>
                      <a:pPr algn="ctr"/>
                      <a:r>
                        <a:rPr lang="fr-BE" sz="1400" dirty="0"/>
                        <a:t>Synthèse</a:t>
                      </a:r>
                      <a:r>
                        <a:rPr lang="fr-BE" sz="1400" baseline="0" dirty="0"/>
                        <a:t> des enjeux</a:t>
                      </a:r>
                      <a:endParaRPr lang="fr-BE" sz="1400" dirty="0"/>
                    </a:p>
                  </a:txBody>
                  <a:tcPr anchor="ctr"/>
                </a:tc>
                <a:tc>
                  <a:txBody>
                    <a:bodyPr/>
                    <a:lstStyle/>
                    <a:p>
                      <a:r>
                        <a:rPr lang="fr-BE" sz="1100" dirty="0"/>
                        <a:t>Environnement Naturel</a:t>
                      </a:r>
                    </a:p>
                  </a:txBody>
                  <a:tcPr vert="vert270"/>
                </a:tc>
                <a:tc>
                  <a:txBody>
                    <a:bodyPr/>
                    <a:lstStyle/>
                    <a:p>
                      <a:r>
                        <a:rPr lang="fr-BE" sz="1100" dirty="0"/>
                        <a:t>Environnement Bâti</a:t>
                      </a:r>
                    </a:p>
                  </a:txBody>
                  <a:tcPr vert="vert270"/>
                </a:tc>
                <a:tc>
                  <a:txBody>
                    <a:bodyPr/>
                    <a:lstStyle/>
                    <a:p>
                      <a:r>
                        <a:rPr lang="fr-BE" sz="1100" dirty="0"/>
                        <a:t>Environnement Economique</a:t>
                      </a:r>
                    </a:p>
                  </a:txBody>
                  <a:tcPr vert="vert270"/>
                </a:tc>
                <a:tc>
                  <a:txBody>
                    <a:bodyPr/>
                    <a:lstStyle/>
                    <a:p>
                      <a:r>
                        <a:rPr lang="fr-BE" sz="1100" dirty="0"/>
                        <a:t>Environnement</a:t>
                      </a:r>
                      <a:r>
                        <a:rPr lang="fr-BE" sz="1100" baseline="0" dirty="0"/>
                        <a:t> Social</a:t>
                      </a:r>
                      <a:endParaRPr lang="fr-BE" sz="1100" dirty="0"/>
                    </a:p>
                  </a:txBody>
                  <a:tcPr vert="vert270"/>
                </a:tc>
                <a:tc>
                  <a:txBody>
                    <a:bodyPr/>
                    <a:lstStyle/>
                    <a:p>
                      <a:r>
                        <a:rPr lang="fr-BE" sz="1100" dirty="0"/>
                        <a:t>Environnement Culturel</a:t>
                      </a:r>
                    </a:p>
                  </a:txBody>
                  <a:tcPr vert="vert270"/>
                </a:tc>
                <a:tc>
                  <a:txBody>
                    <a:bodyPr/>
                    <a:lstStyle/>
                    <a:p>
                      <a:r>
                        <a:rPr lang="fr-BE" sz="1100" dirty="0"/>
                        <a:t>Mobilité</a:t>
                      </a:r>
                    </a:p>
                  </a:txBody>
                  <a:tcPr vert="vert270"/>
                </a:tc>
                <a:tc>
                  <a:txBody>
                    <a:bodyPr/>
                    <a:lstStyle/>
                    <a:p>
                      <a:r>
                        <a:rPr lang="fr-BE" sz="1100" dirty="0"/>
                        <a:t>Info</a:t>
                      </a:r>
                      <a:r>
                        <a:rPr lang="fr-BE" sz="1100" baseline="0" dirty="0"/>
                        <a:t> et Communication</a:t>
                      </a:r>
                      <a:endParaRPr lang="fr-BE" sz="1100" dirty="0"/>
                    </a:p>
                  </a:txBody>
                  <a:tcPr vert="vert270"/>
                </a:tc>
                <a:extLst>
                  <a:ext uri="{0D108BD9-81ED-4DB2-BD59-A6C34878D82A}">
                    <a16:rowId xmlns:a16="http://schemas.microsoft.com/office/drawing/2014/main" xmlns="" val="10000"/>
                  </a:ext>
                </a:extLst>
              </a:tr>
              <a:tr h="571504">
                <a:tc>
                  <a:txBody>
                    <a:bodyPr/>
                    <a:lstStyle/>
                    <a:p>
                      <a:pPr algn="just"/>
                      <a:r>
                        <a:rPr lang="fr-BE" sz="1200" kern="1200" dirty="0">
                          <a:solidFill>
                            <a:schemeClr val="dk1"/>
                          </a:solidFill>
                          <a:latin typeface="+mn-lt"/>
                          <a:ea typeface="+mn-ea"/>
                          <a:cs typeface="+mn-cs"/>
                        </a:rPr>
                        <a:t>Maintenir  l’offre culturelle jugée large face à la problématique de centralisation des activités et à leur manque de coordination via un centre culturel</a:t>
                      </a:r>
                      <a:endParaRPr lang="fr-BE" sz="900" dirty="0"/>
                    </a:p>
                  </a:txBody>
                  <a:tcPr/>
                </a:tc>
                <a:tc>
                  <a:txBody>
                    <a:bodyPr/>
                    <a:lstStyle/>
                    <a:p>
                      <a:pPr algn="ctr"/>
                      <a:endParaRPr lang="fr-BE" sz="1200" dirty="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extLst>
                  <a:ext uri="{0D108BD9-81ED-4DB2-BD59-A6C34878D82A}">
                    <a16:rowId xmlns:a16="http://schemas.microsoft.com/office/drawing/2014/main" xmlns="" val="10001"/>
                  </a:ext>
                </a:extLst>
              </a:tr>
              <a:tr h="262896">
                <a:tc>
                  <a:txBody>
                    <a:bodyPr/>
                    <a:lstStyle/>
                    <a:p>
                      <a:pPr algn="just"/>
                      <a:r>
                        <a:rPr lang="fr-BE" sz="1200" kern="1200" dirty="0">
                          <a:solidFill>
                            <a:schemeClr val="dk1"/>
                          </a:solidFill>
                          <a:latin typeface="+mn-lt"/>
                          <a:ea typeface="+mn-ea"/>
                          <a:cs typeface="+mn-cs"/>
                        </a:rPr>
                        <a:t>Développer l’offre culturelle en lien avec le patrimoine (immatériel comme matériel)</a:t>
                      </a:r>
                      <a:endParaRPr lang="fr-BE" sz="900" dirty="0"/>
                    </a:p>
                  </a:txBody>
                  <a:tcP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extLst>
                  <a:ext uri="{0D108BD9-81ED-4DB2-BD59-A6C34878D82A}">
                    <a16:rowId xmlns:a16="http://schemas.microsoft.com/office/drawing/2014/main" xmlns="" val="10002"/>
                  </a:ext>
                </a:extLst>
              </a:tr>
              <a:tr h="39720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BE" sz="1200" kern="1200" dirty="0">
                          <a:solidFill>
                            <a:schemeClr val="dk1"/>
                          </a:solidFill>
                          <a:latin typeface="+mn-lt"/>
                          <a:ea typeface="+mn-ea"/>
                          <a:cs typeface="+mn-cs"/>
                        </a:rPr>
                        <a:t>Mettre au point, promouvoir et adhérer à de nouveaux moyens de covoiturage pour limiter  l’augmentation de la voiture personnelle face aux faiblesses des transports en commun</a:t>
                      </a:r>
                      <a:endParaRPr lang="fr-BE" sz="900" dirty="0"/>
                    </a:p>
                  </a:txBody>
                  <a:tcPr/>
                </a:tc>
                <a:tc>
                  <a:txBody>
                    <a:bodyPr/>
                    <a:lstStyle/>
                    <a:p>
                      <a:pPr algn="ctr"/>
                      <a:endParaRPr lang="fr-BE" sz="1200" dirty="0"/>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r>
                        <a:rPr lang="fr-BE" sz="1200" dirty="0"/>
                        <a:t>X</a:t>
                      </a:r>
                    </a:p>
                  </a:txBody>
                  <a:tcPr anchor="ctr"/>
                </a:tc>
                <a:extLst>
                  <a:ext uri="{0D108BD9-81ED-4DB2-BD59-A6C34878D82A}">
                    <a16:rowId xmlns:a16="http://schemas.microsoft.com/office/drawing/2014/main" xmlns="" val="10003"/>
                  </a:ext>
                </a:extLst>
              </a:tr>
              <a:tr h="39911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BE" sz="1200" kern="1200" dirty="0">
                          <a:solidFill>
                            <a:schemeClr val="dk1"/>
                          </a:solidFill>
                          <a:latin typeface="+mn-lt"/>
                          <a:ea typeface="+mn-ea"/>
                          <a:cs typeface="+mn-cs"/>
                        </a:rPr>
                        <a:t>Maintenir la proximité de la ville via une mobilité consciente et sécurisée et ce, grâce aux voies lentes pour usagers faibles, aux parkings, à une bonne signalétique et aux routes bien entretenues</a:t>
                      </a:r>
                    </a:p>
                    <a:p>
                      <a:pPr algn="just"/>
                      <a:endParaRPr lang="fr-BE" sz="900" dirty="0"/>
                    </a:p>
                  </a:txBody>
                  <a:tcP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endParaRPr lang="fr-BE" sz="1200"/>
                    </a:p>
                  </a:txBody>
                  <a:tcPr anchor="ctr"/>
                </a:tc>
                <a:tc>
                  <a:txBody>
                    <a:bodyPr/>
                    <a:lstStyle/>
                    <a:p>
                      <a:pPr algn="ctr"/>
                      <a:r>
                        <a:rPr lang="fr-BE" sz="1200" dirty="0"/>
                        <a:t>X</a:t>
                      </a:r>
                    </a:p>
                  </a:txBody>
                  <a:tcPr anchor="ctr"/>
                </a:tc>
                <a:tc>
                  <a:txBody>
                    <a:bodyPr/>
                    <a:lstStyle/>
                    <a:p>
                      <a:pPr algn="ctr"/>
                      <a:endParaRPr lang="fr-BE" sz="1200" dirty="0"/>
                    </a:p>
                  </a:txBody>
                  <a:tcPr anchor="ctr"/>
                </a:tc>
                <a:extLst>
                  <a:ext uri="{0D108BD9-81ED-4DB2-BD59-A6C34878D82A}">
                    <a16:rowId xmlns:a16="http://schemas.microsoft.com/office/drawing/2014/main" xmlns="" val="10004"/>
                  </a:ext>
                </a:extLst>
              </a:tr>
              <a:tr h="6624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BE" sz="1200" kern="1200" dirty="0">
                          <a:solidFill>
                            <a:schemeClr val="dk1"/>
                          </a:solidFill>
                          <a:latin typeface="+mn-lt"/>
                          <a:ea typeface="+mn-ea"/>
                          <a:cs typeface="+mn-cs"/>
                        </a:rPr>
                        <a:t>Parfaire le bon travail de l’Administration communale via le développement d’une communication adaptée à toutes les générations et via une promotion renforcée des activités.</a:t>
                      </a:r>
                    </a:p>
                    <a:p>
                      <a:pPr algn="just"/>
                      <a:endParaRPr lang="fr-BE" sz="900" dirty="0"/>
                    </a:p>
                  </a:txBody>
                  <a:tcPr/>
                </a:tc>
                <a:tc>
                  <a:txBody>
                    <a:bodyPr/>
                    <a:lstStyle/>
                    <a:p>
                      <a:pPr algn="ctr"/>
                      <a:endParaRPr lang="fr-BE" sz="1200" dirty="0"/>
                    </a:p>
                  </a:txBody>
                  <a:tcPr anchor="ctr"/>
                </a:tc>
                <a:tc>
                  <a:txBody>
                    <a:bodyPr/>
                    <a:lstStyle/>
                    <a:p>
                      <a:pPr algn="ctr"/>
                      <a:endParaRPr lang="fr-BE" sz="1200" dirty="0"/>
                    </a:p>
                  </a:txBody>
                  <a:tcPr anchor="ctr"/>
                </a:tc>
                <a:tc>
                  <a:txBody>
                    <a:bodyPr/>
                    <a:lstStyle/>
                    <a:p>
                      <a:pPr algn="ctr"/>
                      <a:endParaRPr lang="fr-BE" sz="1200" dirty="0"/>
                    </a:p>
                  </a:txBody>
                  <a:tcPr anchor="ctr"/>
                </a:tc>
                <a:tc>
                  <a:txBody>
                    <a:bodyPr/>
                    <a:lstStyle/>
                    <a:p>
                      <a:pPr algn="ctr"/>
                      <a:r>
                        <a:rPr lang="fr-BE" sz="1200" dirty="0"/>
                        <a:t>X</a:t>
                      </a:r>
                    </a:p>
                  </a:txBody>
                  <a:tcPr anchor="ctr"/>
                </a:tc>
                <a:tc>
                  <a:txBody>
                    <a:bodyPr/>
                    <a:lstStyle/>
                    <a:p>
                      <a:pPr algn="ctr"/>
                      <a:r>
                        <a:rPr lang="fr-BE" sz="1200" dirty="0"/>
                        <a:t>X</a:t>
                      </a:r>
                    </a:p>
                  </a:txBody>
                  <a:tcPr anchor="ctr"/>
                </a:tc>
                <a:tc>
                  <a:txBody>
                    <a:bodyPr/>
                    <a:lstStyle/>
                    <a:p>
                      <a:pPr algn="ctr"/>
                      <a:endParaRPr lang="fr-BE" sz="1200" dirty="0"/>
                    </a:p>
                  </a:txBody>
                  <a:tcPr anchor="ctr"/>
                </a:tc>
                <a:tc>
                  <a:txBody>
                    <a:bodyPr/>
                    <a:lstStyle/>
                    <a:p>
                      <a:pPr algn="ctr"/>
                      <a:r>
                        <a:rPr lang="fr-BE" sz="1200" dirty="0"/>
                        <a:t>X</a:t>
                      </a:r>
                    </a:p>
                  </a:txBody>
                  <a:tcPr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85557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Ellipse 10"/>
          <p:cNvSpPr/>
          <p:nvPr/>
        </p:nvSpPr>
        <p:spPr>
          <a:xfrm>
            <a:off x="1187624"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4" name="Titre 1"/>
          <p:cNvSpPr txBox="1">
            <a:spLocks/>
          </p:cNvSpPr>
          <p:nvPr/>
        </p:nvSpPr>
        <p:spPr>
          <a:xfrm>
            <a:off x="2123728" y="1124744"/>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En résumé…</a:t>
            </a:r>
          </a:p>
        </p:txBody>
      </p:sp>
      <p:sp>
        <p:nvSpPr>
          <p:cNvPr id="15" name="ZoneTexte 14"/>
          <p:cNvSpPr txBox="1"/>
          <p:nvPr/>
        </p:nvSpPr>
        <p:spPr>
          <a:xfrm>
            <a:off x="1571604" y="2173021"/>
            <a:ext cx="5929354" cy="2895664"/>
          </a:xfrm>
          <a:prstGeom prst="rect">
            <a:avLst/>
          </a:prstGeom>
          <a:noFill/>
        </p:spPr>
        <p:txBody>
          <a:bodyPr wrap="square" rtlCol="0">
            <a:spAutoFit/>
          </a:bodyPr>
          <a:lstStyle/>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8 enjeux sont en lien avec </a:t>
            </a:r>
            <a:r>
              <a:rPr lang="fr-BE" sz="1400" b="1" dirty="0">
                <a:cs typeface="Calibri" pitchFamily="34" charset="0"/>
              </a:rPr>
              <a:t>l’environnement social</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7 enjeux sont en lien avec </a:t>
            </a:r>
            <a:r>
              <a:rPr lang="fr-BE" sz="1400" b="1" dirty="0">
                <a:cs typeface="Calibri" pitchFamily="34" charset="0"/>
              </a:rPr>
              <a:t>l’environnement bâti</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5 enjeux sont en lien avec </a:t>
            </a:r>
            <a:r>
              <a:rPr lang="fr-BE" sz="1400" b="1" dirty="0">
                <a:cs typeface="Calibri" pitchFamily="34" charset="0"/>
              </a:rPr>
              <a:t>l’environnement naturel</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4 enjeux sont en lien avec </a:t>
            </a:r>
            <a:r>
              <a:rPr lang="fr-BE" sz="1400" b="1" dirty="0">
                <a:cs typeface="Calibri" pitchFamily="34" charset="0"/>
              </a:rPr>
              <a:t>l’environnement culturel</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4 enjeux sont en lien avec la </a:t>
            </a:r>
            <a:r>
              <a:rPr lang="fr-BE" sz="1400" b="1" dirty="0">
                <a:cs typeface="Calibri" pitchFamily="34" charset="0"/>
              </a:rPr>
              <a:t>mobilité</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4 enjeux sont en lien avec </a:t>
            </a:r>
            <a:r>
              <a:rPr lang="fr-BE" sz="1400" b="1" dirty="0">
                <a:cs typeface="Calibri" pitchFamily="34" charset="0"/>
              </a:rPr>
              <a:t>l’information et la communication</a:t>
            </a:r>
          </a:p>
          <a:p>
            <a:pPr marL="285750" indent="-285750" algn="ctr">
              <a:lnSpc>
                <a:spcPct val="150000"/>
              </a:lnSpc>
              <a:buClr>
                <a:schemeClr val="accent6">
                  <a:lumMod val="50000"/>
                </a:schemeClr>
              </a:buClr>
              <a:buFont typeface="Courier New" pitchFamily="49" charset="0"/>
              <a:buChar char="o"/>
            </a:pPr>
            <a:r>
              <a:rPr lang="fr-BE" sz="1400" dirty="0">
                <a:cs typeface="Calibri" pitchFamily="34" charset="0"/>
              </a:rPr>
              <a:t>2 enjeux sont en lien avec </a:t>
            </a:r>
            <a:r>
              <a:rPr lang="fr-BE" sz="1400" b="1" dirty="0">
                <a:cs typeface="Calibri" pitchFamily="34" charset="0"/>
              </a:rPr>
              <a:t>l’environnement économique</a:t>
            </a:r>
          </a:p>
          <a:p>
            <a:pPr marL="285750" indent="-285750" algn="ctr">
              <a:lnSpc>
                <a:spcPct val="150000"/>
              </a:lnSpc>
              <a:buClr>
                <a:schemeClr val="accent6">
                  <a:lumMod val="50000"/>
                </a:schemeClr>
              </a:buClr>
              <a:buFont typeface="Courier New" pitchFamily="49" charset="0"/>
              <a:buChar char="o"/>
            </a:pPr>
            <a:endParaRPr lang="fr-BE" sz="1400" b="1" dirty="0">
              <a:latin typeface="Calibri" pitchFamily="34" charset="0"/>
              <a:cs typeface="Calibri" pitchFamily="34" charset="0"/>
            </a:endParaRPr>
          </a:p>
          <a:p>
            <a:pPr marL="285750" indent="-285750" algn="just">
              <a:lnSpc>
                <a:spcPts val="1700"/>
              </a:lnSpc>
              <a:buClr>
                <a:schemeClr val="accent6">
                  <a:lumMod val="50000"/>
                </a:schemeClr>
              </a:buClr>
              <a:buFont typeface="Courier New" pitchFamily="49" charset="0"/>
              <a:buChar char="o"/>
            </a:pPr>
            <a:endParaRPr lang="fr-BE" sz="1200" dirty="0">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Pensées 16"/>
          <p:cNvSpPr/>
          <p:nvPr/>
        </p:nvSpPr>
        <p:spPr>
          <a:xfrm>
            <a:off x="3599228" y="3427542"/>
            <a:ext cx="5317442" cy="2592288"/>
          </a:xfrm>
          <a:prstGeom prst="cloudCallout">
            <a:avLst>
              <a:gd name="adj1" fmla="val -4224"/>
              <a:gd name="adj2" fmla="val 62689"/>
            </a:avLst>
          </a:prstGeom>
          <a:solidFill>
            <a:schemeClr val="bg1">
              <a:alpha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9" name="Titre 1"/>
          <p:cNvSpPr txBox="1">
            <a:spLocks/>
          </p:cNvSpPr>
          <p:nvPr/>
        </p:nvSpPr>
        <p:spPr>
          <a:xfrm>
            <a:off x="2087060" y="142852"/>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Mise en commun</a:t>
            </a:r>
          </a:p>
        </p:txBody>
      </p:sp>
      <p:sp>
        <p:nvSpPr>
          <p:cNvPr id="10" name="Pensées 9"/>
          <p:cNvSpPr/>
          <p:nvPr/>
        </p:nvSpPr>
        <p:spPr>
          <a:xfrm>
            <a:off x="142844" y="934940"/>
            <a:ext cx="5317442" cy="2592288"/>
          </a:xfrm>
          <a:prstGeom prst="cloudCallout">
            <a:avLst>
              <a:gd name="adj1" fmla="val 39986"/>
              <a:gd name="adj2" fmla="val 42957"/>
            </a:avLst>
          </a:prstGeom>
          <a:solidFill>
            <a:schemeClr val="bg1">
              <a:alpha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Rectangle 15"/>
          <p:cNvSpPr/>
          <p:nvPr/>
        </p:nvSpPr>
        <p:spPr>
          <a:xfrm>
            <a:off x="749337" y="1655020"/>
            <a:ext cx="4426500" cy="1015663"/>
          </a:xfrm>
          <a:prstGeom prst="rect">
            <a:avLst/>
          </a:prstGeom>
        </p:spPr>
        <p:txBody>
          <a:bodyPr wrap="square">
            <a:spAutoFit/>
          </a:bodyPr>
          <a:lstStyle/>
          <a:p>
            <a:pPr algn="just"/>
            <a:r>
              <a:rPr lang="fr-BE" sz="1600" b="1" dirty="0">
                <a:latin typeface="Calibri" pitchFamily="34" charset="0"/>
                <a:cs typeface="Calibri" pitchFamily="34" charset="0"/>
              </a:rPr>
              <a:t>Est-ce que les enjeux proposés expriment bien vos souhaits pour le développement de la commune ?</a:t>
            </a:r>
          </a:p>
          <a:p>
            <a:pPr marL="285750" indent="-285750" algn="just">
              <a:buClr>
                <a:schemeClr val="accent2"/>
              </a:buClr>
              <a:buFont typeface="Wingdings" pitchFamily="2" charset="2"/>
              <a:buChar char="Ø"/>
            </a:pPr>
            <a:r>
              <a:rPr lang="fr-BE" sz="1400" dirty="0">
                <a:latin typeface="Calibri" pitchFamily="34" charset="0"/>
                <a:cs typeface="Calibri" pitchFamily="34" charset="0"/>
              </a:rPr>
              <a:t>En rapport avec l’étude socio-économique</a:t>
            </a:r>
          </a:p>
          <a:p>
            <a:pPr marL="285750" indent="-285750" algn="just">
              <a:buClr>
                <a:schemeClr val="accent2"/>
              </a:buClr>
              <a:buFont typeface="Wingdings" pitchFamily="2" charset="2"/>
              <a:buChar char="Ø"/>
            </a:pPr>
            <a:r>
              <a:rPr lang="fr-BE" sz="1400" dirty="0">
                <a:latin typeface="Calibri" pitchFamily="34" charset="0"/>
                <a:cs typeface="Calibri" pitchFamily="34" charset="0"/>
              </a:rPr>
              <a:t>En rapport avec les atouts/faiblesses récoltés </a:t>
            </a:r>
          </a:p>
        </p:txBody>
      </p:sp>
      <p:sp>
        <p:nvSpPr>
          <p:cNvPr id="18" name="Rectangle 17"/>
          <p:cNvSpPr/>
          <p:nvPr/>
        </p:nvSpPr>
        <p:spPr>
          <a:xfrm>
            <a:off x="4141280" y="3952886"/>
            <a:ext cx="4426500" cy="1446550"/>
          </a:xfrm>
          <a:prstGeom prst="rect">
            <a:avLst/>
          </a:prstGeom>
        </p:spPr>
        <p:txBody>
          <a:bodyPr wrap="square">
            <a:spAutoFit/>
          </a:bodyPr>
          <a:lstStyle/>
          <a:p>
            <a:pPr algn="just"/>
            <a:r>
              <a:rPr lang="fr-BE" sz="1600" b="1" dirty="0">
                <a:latin typeface="Calibri" pitchFamily="34" charset="0"/>
                <a:cs typeface="Calibri" pitchFamily="34" charset="0"/>
              </a:rPr>
              <a:t>Voulez-vous mettre en avant d’autres enjeux, non abordés lors de cette présentation ?</a:t>
            </a:r>
          </a:p>
          <a:p>
            <a:pPr marL="285750" indent="-285750" algn="just">
              <a:buClr>
                <a:schemeClr val="accent2"/>
              </a:buClr>
              <a:buFont typeface="Wingdings" pitchFamily="2" charset="2"/>
              <a:buChar char="Ø"/>
            </a:pPr>
            <a:r>
              <a:rPr lang="fr-BE" sz="1400" dirty="0">
                <a:latin typeface="Calibri" pitchFamily="34" charset="0"/>
                <a:cs typeface="Calibri" pitchFamily="34" charset="0"/>
              </a:rPr>
              <a:t>Notez-les sur la feuille distribuée en début de séance et nous pourrons l’incorporer au Diagnostic partagé</a:t>
            </a:r>
          </a:p>
          <a:p>
            <a:pPr marL="285750" indent="-285750" algn="just">
              <a:buClr>
                <a:schemeClr val="accent2"/>
              </a:buClr>
              <a:buFont typeface="Wingdings" pitchFamily="2" charset="2"/>
              <a:buChar char="Ø"/>
            </a:pPr>
            <a:r>
              <a:rPr lang="fr-BE" sz="1400" dirty="0">
                <a:latin typeface="Calibri" pitchFamily="34" charset="0"/>
                <a:cs typeface="Calibri" pitchFamily="34" charset="0"/>
              </a:rPr>
              <a:t>Vous avez également la possibilité de prendre la parole</a:t>
            </a:r>
          </a:p>
        </p:txBody>
      </p:sp>
    </p:spTree>
    <p:extLst>
      <p:ext uri="{BB962C8B-B14F-4D97-AF65-F5344CB8AC3E}">
        <p14:creationId xmlns:p14="http://schemas.microsoft.com/office/powerpoint/2010/main" val="855577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re 1"/>
          <p:cNvSpPr txBox="1">
            <a:spLocks/>
          </p:cNvSpPr>
          <p:nvPr/>
        </p:nvSpPr>
        <p:spPr>
          <a:xfrm>
            <a:off x="2123728" y="-71462"/>
            <a:ext cx="4896544" cy="648072"/>
          </a:xfrm>
          <a:prstGeom prst="rect">
            <a:avLst/>
          </a:prstGeom>
        </p:spPr>
        <p:txBody>
          <a:bodyPr vert="horz" lIns="91440" tIns="45720" rIns="91440" bIns="45720" rtlCol="0" anchor="b" anchorCtr="0">
            <a:norm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3200" b="1" dirty="0">
                <a:ln>
                  <a:solidFill>
                    <a:schemeClr val="tx1"/>
                  </a:solidFill>
                </a:ln>
                <a:solidFill>
                  <a:schemeClr val="accent6"/>
                </a:solidFill>
                <a:latin typeface="Calibri" pitchFamily="34" charset="0"/>
                <a:cs typeface="Calibri" pitchFamily="34" charset="0"/>
              </a:rPr>
              <a:t>Contacts</a:t>
            </a:r>
          </a:p>
        </p:txBody>
      </p:sp>
      <p:pic>
        <p:nvPicPr>
          <p:cNvPr id="14" name="Picture 2" descr="Z:\RESSOURCES\Logotheque\GREOVA-2016\greova_rg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1321962"/>
            <a:ext cx="2865137" cy="3647136"/>
          </a:xfrm>
          <a:prstGeom prst="rect">
            <a:avLst/>
          </a:prstGeom>
          <a:noFill/>
          <a:extLst>
            <a:ext uri="{909E8E84-426E-40DD-AFC4-6F175D3DCCD1}">
              <a14:hiddenFill xmlns:a14="http://schemas.microsoft.com/office/drawing/2010/main">
                <a:solidFill>
                  <a:srgbClr val="FFFFFF"/>
                </a:solidFill>
              </a14:hiddenFill>
            </a:ext>
          </a:extLst>
        </p:spPr>
      </p:pic>
      <p:sp>
        <p:nvSpPr>
          <p:cNvPr id="15" name="Pentagone 14"/>
          <p:cNvSpPr/>
          <p:nvPr/>
        </p:nvSpPr>
        <p:spPr>
          <a:xfrm>
            <a:off x="4139978" y="1055393"/>
            <a:ext cx="3384350" cy="2088232"/>
          </a:xfrm>
          <a:prstGeom prst="homePlate">
            <a:avLst/>
          </a:prstGeom>
          <a:solidFill>
            <a:schemeClr val="bg1">
              <a:alpha val="60000"/>
            </a:schemeClr>
          </a:solidFill>
          <a:ln w="38100" cap="rnd" cmpd="thickThin">
            <a:solidFill>
              <a:schemeClr val="accent1">
                <a:alpha val="88000"/>
              </a:schemeClr>
            </a:solidFill>
            <a:prstDash val="lg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ZoneTexte 18"/>
          <p:cNvSpPr txBox="1"/>
          <p:nvPr/>
        </p:nvSpPr>
        <p:spPr>
          <a:xfrm>
            <a:off x="4139952" y="1629435"/>
            <a:ext cx="2918939" cy="1077218"/>
          </a:xfrm>
          <a:prstGeom prst="rect">
            <a:avLst/>
          </a:prstGeom>
          <a:noFill/>
        </p:spPr>
        <p:txBody>
          <a:bodyPr wrap="square" rtlCol="0">
            <a:spAutoFit/>
          </a:bodyPr>
          <a:lstStyle/>
          <a:p>
            <a:pPr algn="ctr"/>
            <a:r>
              <a:rPr lang="fr-BE" sz="1600" b="1" dirty="0">
                <a:latin typeface="Calibri" pitchFamily="34" charset="0"/>
                <a:cs typeface="Calibri" pitchFamily="34" charset="0"/>
              </a:rPr>
              <a:t>AGENTS DE DÉVELOPPEMENT</a:t>
            </a:r>
          </a:p>
          <a:p>
            <a:endParaRPr lang="fr-BE" sz="1600" dirty="0">
              <a:latin typeface="Calibri" pitchFamily="34" charset="0"/>
              <a:cs typeface="Calibri" pitchFamily="34" charset="0"/>
            </a:endParaRPr>
          </a:p>
          <a:p>
            <a:pPr marL="285750" indent="-285750" algn="just">
              <a:buClr>
                <a:schemeClr val="accent1"/>
              </a:buClr>
              <a:buFont typeface="Courier New" pitchFamily="49" charset="0"/>
              <a:buChar char="o"/>
            </a:pPr>
            <a:r>
              <a:rPr lang="fr-BE" sz="1600" dirty="0" smtClean="0">
                <a:latin typeface="Calibri" pitchFamily="34" charset="0"/>
                <a:cs typeface="Calibri" pitchFamily="34" charset="0"/>
              </a:rPr>
              <a:t>Maud LACASSE</a:t>
            </a:r>
          </a:p>
          <a:p>
            <a:pPr marL="285750" indent="-285750" algn="just">
              <a:buClr>
                <a:schemeClr val="accent1"/>
              </a:buClr>
              <a:buFont typeface="Courier New" pitchFamily="49" charset="0"/>
              <a:buChar char="o"/>
            </a:pPr>
            <a:r>
              <a:rPr lang="fr-BE" sz="1600" dirty="0" smtClean="0">
                <a:latin typeface="Calibri" pitchFamily="34" charset="0"/>
                <a:cs typeface="Calibri" pitchFamily="34" charset="0"/>
              </a:rPr>
              <a:t>Julie NOËL</a:t>
            </a:r>
            <a:endParaRPr lang="fr-BE" sz="1600" dirty="0">
              <a:latin typeface="Calibri" pitchFamily="34" charset="0"/>
              <a:cs typeface="Calibri" pitchFamily="34" charset="0"/>
            </a:endParaRPr>
          </a:p>
        </p:txBody>
      </p:sp>
      <p:sp>
        <p:nvSpPr>
          <p:cNvPr id="22" name="Pentagone 21"/>
          <p:cNvSpPr/>
          <p:nvPr/>
        </p:nvSpPr>
        <p:spPr>
          <a:xfrm>
            <a:off x="4116608" y="3555346"/>
            <a:ext cx="3384350" cy="2088232"/>
          </a:xfrm>
          <a:prstGeom prst="homePlate">
            <a:avLst/>
          </a:prstGeom>
          <a:solidFill>
            <a:schemeClr val="bg1">
              <a:alpha val="60000"/>
            </a:schemeClr>
          </a:solidFill>
          <a:ln w="38100" cap="rnd" cmpd="thickThin">
            <a:solidFill>
              <a:schemeClr val="accent1">
                <a:alpha val="88000"/>
              </a:schemeClr>
            </a:solidFill>
            <a:prstDash val="lg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0" name="ZoneTexte 19"/>
          <p:cNvSpPr txBox="1"/>
          <p:nvPr/>
        </p:nvSpPr>
        <p:spPr>
          <a:xfrm>
            <a:off x="4139952" y="3624396"/>
            <a:ext cx="3545087" cy="2062103"/>
          </a:xfrm>
          <a:prstGeom prst="rect">
            <a:avLst/>
          </a:prstGeom>
          <a:noFill/>
        </p:spPr>
        <p:txBody>
          <a:bodyPr wrap="square" rtlCol="0">
            <a:spAutoFit/>
          </a:bodyPr>
          <a:lstStyle/>
          <a:p>
            <a:pPr algn="just">
              <a:buNone/>
              <a:defRPr/>
            </a:pPr>
            <a:r>
              <a:rPr lang="fr-BE" sz="1600" dirty="0">
                <a:latin typeface="Calibri" pitchFamily="34" charset="0"/>
                <a:cs typeface="Calibri" pitchFamily="34" charset="0"/>
              </a:rPr>
              <a:t>Place de Chézy 1- 4920 Harzé</a:t>
            </a:r>
          </a:p>
          <a:p>
            <a:pPr algn="just">
              <a:buNone/>
              <a:defRPr/>
            </a:pPr>
            <a:r>
              <a:rPr lang="fr-BE" sz="1600" dirty="0">
                <a:latin typeface="Calibri" pitchFamily="34" charset="0"/>
                <a:cs typeface="Calibri" pitchFamily="34" charset="0"/>
              </a:rPr>
              <a:t>Tél. : 04 384 67 88</a:t>
            </a:r>
          </a:p>
          <a:p>
            <a:pPr algn="just">
              <a:buNone/>
              <a:defRPr/>
            </a:pPr>
            <a:r>
              <a:rPr lang="fr-BE" sz="1600" dirty="0">
                <a:latin typeface="Calibri" pitchFamily="34" charset="0"/>
                <a:cs typeface="Calibri" pitchFamily="34" charset="0"/>
              </a:rPr>
              <a:t>Fax : 04 384 74 37</a:t>
            </a:r>
          </a:p>
          <a:p>
            <a:pPr algn="just">
              <a:buNone/>
              <a:defRPr/>
            </a:pPr>
            <a:endParaRPr lang="fr-BE" sz="1600" dirty="0">
              <a:latin typeface="Calibri" pitchFamily="34" charset="0"/>
              <a:cs typeface="Calibri" pitchFamily="34" charset="0"/>
            </a:endParaRPr>
          </a:p>
          <a:p>
            <a:pPr algn="just">
              <a:buNone/>
              <a:defRPr/>
            </a:pPr>
            <a:r>
              <a:rPr lang="fr-BE" sz="1600" i="1" dirty="0">
                <a:latin typeface="Calibri" pitchFamily="34" charset="0"/>
                <a:cs typeface="Calibri" pitchFamily="34" charset="0"/>
              </a:rPr>
              <a:t>       PCDR – Ourthe Vesdre Amblève</a:t>
            </a:r>
          </a:p>
          <a:p>
            <a:pPr algn="just">
              <a:buNone/>
              <a:defRPr/>
            </a:pPr>
            <a:endParaRPr lang="fr-BE" sz="1600" i="1" dirty="0">
              <a:latin typeface="Calibri" pitchFamily="34" charset="0"/>
              <a:cs typeface="Calibri" pitchFamily="34" charset="0"/>
            </a:endParaRPr>
          </a:p>
          <a:p>
            <a:pPr>
              <a:buNone/>
              <a:defRPr/>
            </a:pPr>
            <a:r>
              <a:rPr lang="fr-BE" sz="1600" i="1" dirty="0">
                <a:latin typeface="Calibri" pitchFamily="34" charset="0"/>
                <a:cs typeface="Calibri" pitchFamily="34" charset="0"/>
              </a:rPr>
              <a:t>pcdr@greova.be</a:t>
            </a:r>
          </a:p>
          <a:p>
            <a:pPr>
              <a:buNone/>
              <a:defRPr/>
            </a:pPr>
            <a:r>
              <a:rPr lang="fr-BE" sz="1600" i="1" dirty="0">
                <a:latin typeface="Calibri" pitchFamily="34" charset="0"/>
                <a:cs typeface="Calibri" pitchFamily="34" charset="0"/>
              </a:rPr>
              <a:t>www.pcdr.be</a:t>
            </a:r>
          </a:p>
        </p:txBody>
      </p:sp>
      <p:pic>
        <p:nvPicPr>
          <p:cNvPr id="21" name="Picture 2" descr="C:\Users\PCDR\AppData\Local\Microsoft\Windows\Temporary Internet Files\Content.IE5\6KERVU3Q\1200px-F_icon.svg[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11960" y="4609058"/>
            <a:ext cx="252028" cy="252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5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Ellipse 8"/>
          <p:cNvSpPr/>
          <p:nvPr/>
        </p:nvSpPr>
        <p:spPr>
          <a:xfrm>
            <a:off x="1966947" y="71414"/>
            <a:ext cx="5798753" cy="5728889"/>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0" name="Picture 2" descr="Z:\RESSOURCES\Logotheque\GREOVA-2016\greova_rg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6182" y="1419630"/>
            <a:ext cx="2420342" cy="30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5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Ellipse 13"/>
          <p:cNvSpPr/>
          <p:nvPr/>
        </p:nvSpPr>
        <p:spPr>
          <a:xfrm>
            <a:off x="4369747" y="-71462"/>
            <a:ext cx="4988599" cy="489393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5"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33843" y="637760"/>
            <a:ext cx="3393835" cy="3348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Ellipse 15"/>
          <p:cNvSpPr/>
          <p:nvPr/>
        </p:nvSpPr>
        <p:spPr>
          <a:xfrm>
            <a:off x="300418" y="-24"/>
            <a:ext cx="2271318" cy="2243953"/>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Rectangle 16"/>
          <p:cNvSpPr/>
          <p:nvPr/>
        </p:nvSpPr>
        <p:spPr>
          <a:xfrm>
            <a:off x="571761" y="261874"/>
            <a:ext cx="1728632" cy="1754326"/>
          </a:xfrm>
          <a:prstGeom prst="rect">
            <a:avLst/>
          </a:prstGeom>
        </p:spPr>
        <p:txBody>
          <a:bodyPr wrap="square">
            <a:spAutoFit/>
          </a:bodyPr>
          <a:lstStyle/>
          <a:p>
            <a:pPr marL="68580" indent="0">
              <a:buNone/>
            </a:pPr>
            <a:r>
              <a:rPr lang="fr-BE" b="1" dirty="0">
                <a:solidFill>
                  <a:schemeClr val="accent1"/>
                </a:solidFill>
                <a:latin typeface="Calibri" pitchFamily="34" charset="0"/>
                <a:cs typeface="Calibri" pitchFamily="34" charset="0"/>
              </a:rPr>
              <a:t>G</a:t>
            </a:r>
            <a:r>
              <a:rPr lang="fr-BE" dirty="0">
                <a:latin typeface="Calibri" pitchFamily="34" charset="0"/>
                <a:cs typeface="Calibri" pitchFamily="34" charset="0"/>
              </a:rPr>
              <a:t>roupement</a:t>
            </a:r>
          </a:p>
          <a:p>
            <a:pPr marL="68580" indent="0">
              <a:buNone/>
            </a:pPr>
            <a:r>
              <a:rPr lang="fr-BE" b="1" dirty="0">
                <a:solidFill>
                  <a:schemeClr val="accent1"/>
                </a:solidFill>
                <a:latin typeface="Calibri" pitchFamily="34" charset="0"/>
                <a:cs typeface="Calibri" pitchFamily="34" charset="0"/>
              </a:rPr>
              <a:t>R</a:t>
            </a:r>
            <a:r>
              <a:rPr lang="fr-BE" dirty="0">
                <a:latin typeface="Calibri" pitchFamily="34" charset="0"/>
                <a:cs typeface="Calibri" pitchFamily="34" charset="0"/>
              </a:rPr>
              <a:t>égional</a:t>
            </a:r>
          </a:p>
          <a:p>
            <a:pPr marL="68580" indent="0">
              <a:buNone/>
            </a:pPr>
            <a:r>
              <a:rPr lang="fr-BE" b="1" dirty="0">
                <a:solidFill>
                  <a:schemeClr val="accent1"/>
                </a:solidFill>
                <a:latin typeface="Calibri" pitchFamily="34" charset="0"/>
                <a:cs typeface="Calibri" pitchFamily="34" charset="0"/>
              </a:rPr>
              <a:t>E</a:t>
            </a:r>
            <a:r>
              <a:rPr lang="fr-BE" dirty="0">
                <a:latin typeface="Calibri" pitchFamily="34" charset="0"/>
                <a:cs typeface="Calibri" pitchFamily="34" charset="0"/>
              </a:rPr>
              <a:t>conomique</a:t>
            </a:r>
          </a:p>
          <a:p>
            <a:pPr marL="68580" indent="0">
              <a:buNone/>
            </a:pPr>
            <a:r>
              <a:rPr lang="fr-BE" b="1" dirty="0">
                <a:solidFill>
                  <a:schemeClr val="accent1"/>
                </a:solidFill>
                <a:latin typeface="Calibri" pitchFamily="34" charset="0"/>
                <a:cs typeface="Calibri" pitchFamily="34" charset="0"/>
              </a:rPr>
              <a:t>O</a:t>
            </a:r>
            <a:r>
              <a:rPr lang="fr-BE" dirty="0">
                <a:latin typeface="Calibri" pitchFamily="34" charset="0"/>
                <a:cs typeface="Calibri" pitchFamily="34" charset="0"/>
              </a:rPr>
              <a:t>urthe</a:t>
            </a:r>
          </a:p>
          <a:p>
            <a:pPr marL="68580" indent="0">
              <a:buNone/>
            </a:pPr>
            <a:r>
              <a:rPr lang="fr-BE" b="1" dirty="0">
                <a:solidFill>
                  <a:schemeClr val="accent1"/>
                </a:solidFill>
                <a:latin typeface="Calibri" pitchFamily="34" charset="0"/>
                <a:cs typeface="Calibri" pitchFamily="34" charset="0"/>
              </a:rPr>
              <a:t>V</a:t>
            </a:r>
            <a:r>
              <a:rPr lang="fr-BE" dirty="0">
                <a:latin typeface="Calibri" pitchFamily="34" charset="0"/>
                <a:cs typeface="Calibri" pitchFamily="34" charset="0"/>
              </a:rPr>
              <a:t>esdre</a:t>
            </a:r>
          </a:p>
          <a:p>
            <a:pPr marL="68580" indent="0">
              <a:buNone/>
            </a:pPr>
            <a:r>
              <a:rPr lang="fr-BE" b="1" dirty="0">
                <a:solidFill>
                  <a:schemeClr val="accent1"/>
                </a:solidFill>
                <a:latin typeface="Calibri" pitchFamily="34" charset="0"/>
                <a:cs typeface="Calibri" pitchFamily="34" charset="0"/>
              </a:rPr>
              <a:t>A</a:t>
            </a:r>
            <a:r>
              <a:rPr lang="fr-BE" dirty="0">
                <a:latin typeface="Calibri" pitchFamily="34" charset="0"/>
                <a:cs typeface="Calibri" pitchFamily="34" charset="0"/>
              </a:rPr>
              <a:t>mblève</a:t>
            </a:r>
          </a:p>
        </p:txBody>
      </p:sp>
      <p:sp>
        <p:nvSpPr>
          <p:cNvPr id="18" name="Ellipse 17"/>
          <p:cNvSpPr/>
          <p:nvPr/>
        </p:nvSpPr>
        <p:spPr>
          <a:xfrm>
            <a:off x="684138" y="2285992"/>
            <a:ext cx="3816424" cy="3770444"/>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Rectangle 18"/>
          <p:cNvSpPr/>
          <p:nvPr/>
        </p:nvSpPr>
        <p:spPr>
          <a:xfrm>
            <a:off x="997524" y="2932412"/>
            <a:ext cx="3189651" cy="2477601"/>
          </a:xfrm>
          <a:prstGeom prst="rect">
            <a:avLst/>
          </a:prstGeom>
        </p:spPr>
        <p:txBody>
          <a:bodyPr wrap="square">
            <a:spAutoFit/>
          </a:bodyPr>
          <a:lstStyle/>
          <a:p>
            <a:pPr marL="285750" indent="-103188" algn="just">
              <a:spcBef>
                <a:spcPts val="600"/>
              </a:spcBef>
              <a:buClr>
                <a:schemeClr val="accent1"/>
              </a:buClr>
              <a:buFont typeface="Arial" panose="020B0604020202020204" pitchFamily="34" charset="0"/>
              <a:buChar char="•"/>
            </a:pPr>
            <a:r>
              <a:rPr lang="fr-BE" sz="1400" dirty="0">
                <a:latin typeface="Calibri" pitchFamily="34" charset="0"/>
                <a:cs typeface="Calibri" pitchFamily="34" charset="0"/>
              </a:rPr>
              <a:t>Création en 1972 à l’initiative des forces vives de la région</a:t>
            </a:r>
          </a:p>
          <a:p>
            <a:pPr marL="285750" indent="-103188" algn="just">
              <a:spcBef>
                <a:spcPts val="600"/>
              </a:spcBef>
              <a:buClr>
                <a:schemeClr val="accent1"/>
              </a:buClr>
              <a:buFont typeface="Arial" panose="020B0604020202020204" pitchFamily="34" charset="0"/>
              <a:buChar char="•"/>
            </a:pPr>
            <a:r>
              <a:rPr lang="fr-BE" sz="1400" u="sng" dirty="0">
                <a:latin typeface="Calibri" pitchFamily="34" charset="0"/>
                <a:cs typeface="Calibri" pitchFamily="34" charset="0"/>
              </a:rPr>
              <a:t>Objectif</a:t>
            </a:r>
            <a:r>
              <a:rPr lang="fr-BE" sz="1400" dirty="0">
                <a:latin typeface="Calibri" pitchFamily="34" charset="0"/>
                <a:cs typeface="Calibri" pitchFamily="34" charset="0"/>
              </a:rPr>
              <a:t> : assurer la défense, le développement et la promotion des intérêts économiques et sociaux de la région</a:t>
            </a:r>
          </a:p>
          <a:p>
            <a:pPr marL="285750" indent="-103188" algn="just">
              <a:spcBef>
                <a:spcPts val="600"/>
              </a:spcBef>
              <a:buClr>
                <a:schemeClr val="accent1"/>
              </a:buClr>
              <a:buFont typeface="Arial" panose="020B0604020202020204" pitchFamily="34" charset="0"/>
              <a:buChar char="•"/>
            </a:pPr>
            <a:r>
              <a:rPr lang="fr-BE" sz="1400" dirty="0">
                <a:latin typeface="Calibri" pitchFamily="34" charset="0"/>
                <a:cs typeface="Calibri" pitchFamily="34" charset="0"/>
              </a:rPr>
              <a:t>Aujourd’hui, le GREOVA regroupe 14 communes en OVA</a:t>
            </a:r>
          </a:p>
          <a:p>
            <a:pPr marL="285750" indent="-103188" algn="just">
              <a:spcBef>
                <a:spcPts val="600"/>
              </a:spcBef>
              <a:buClr>
                <a:schemeClr val="accent1"/>
              </a:buClr>
              <a:buFont typeface="Arial" panose="020B0604020202020204" pitchFamily="34" charset="0"/>
              <a:buChar char="•"/>
            </a:pPr>
            <a:r>
              <a:rPr lang="fr-BE" sz="1400" dirty="0">
                <a:latin typeface="Calibri" pitchFamily="34" charset="0"/>
                <a:cs typeface="Calibri" pitchFamily="34" charset="0"/>
              </a:rPr>
              <a:t>Siège social : place de Chézy, 1 à 4920 Harzé (Aywaille) </a:t>
            </a:r>
          </a:p>
        </p:txBody>
      </p:sp>
    </p:spTree>
    <p:extLst>
      <p:ext uri="{BB962C8B-B14F-4D97-AF65-F5344CB8AC3E}">
        <p14:creationId xmlns:p14="http://schemas.microsoft.com/office/powerpoint/2010/main" val="85557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19100"/>
            <a:ext cx="18288000" cy="7620000"/>
          </a:xfrm>
          <a:prstGeom prst="rect">
            <a:avLst/>
          </a:prstGeom>
          <a:noFill/>
        </p:spPr>
      </p:pic>
      <p:sp>
        <p:nvSpPr>
          <p:cNvPr id="20" name="Ellipse 19"/>
          <p:cNvSpPr/>
          <p:nvPr/>
        </p:nvSpPr>
        <p:spPr>
          <a:xfrm>
            <a:off x="1143546" y="-24"/>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itre 1"/>
          <p:cNvSpPr txBox="1">
            <a:spLocks/>
          </p:cNvSpPr>
          <p:nvPr/>
        </p:nvSpPr>
        <p:spPr>
          <a:xfrm>
            <a:off x="1071538" y="3786190"/>
            <a:ext cx="6912768" cy="103942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fr-BE" sz="2800" b="1" dirty="0">
                <a:ln>
                  <a:solidFill>
                    <a:schemeClr val="tx1"/>
                  </a:solidFill>
                </a:ln>
                <a:solidFill>
                  <a:schemeClr val="accent6"/>
                </a:solidFill>
                <a:latin typeface="Calibri" pitchFamily="34" charset="0"/>
                <a:cs typeface="Calibri" pitchFamily="34" charset="0"/>
              </a:rPr>
              <a:t>Opération de Développement Rural (ODR) </a:t>
            </a:r>
            <a:br>
              <a:rPr lang="fr-BE" sz="2800" b="1" dirty="0">
                <a:ln>
                  <a:solidFill>
                    <a:schemeClr val="tx1"/>
                  </a:solidFill>
                </a:ln>
                <a:solidFill>
                  <a:schemeClr val="accent6"/>
                </a:solidFill>
                <a:latin typeface="Calibri" pitchFamily="34" charset="0"/>
                <a:cs typeface="Calibri" pitchFamily="34" charset="0"/>
              </a:rPr>
            </a:br>
            <a:r>
              <a:rPr lang="fr-BE" sz="2800" b="1" dirty="0">
                <a:ln>
                  <a:solidFill>
                    <a:schemeClr val="tx1"/>
                  </a:solidFill>
                </a:ln>
                <a:solidFill>
                  <a:schemeClr val="accent6"/>
                </a:solidFill>
                <a:latin typeface="Calibri" pitchFamily="34" charset="0"/>
                <a:cs typeface="Calibri" pitchFamily="34" charset="0"/>
              </a:rPr>
              <a:t>et </a:t>
            </a:r>
            <a:br>
              <a:rPr lang="fr-BE" sz="2800" b="1" dirty="0">
                <a:ln>
                  <a:solidFill>
                    <a:schemeClr val="tx1"/>
                  </a:solidFill>
                </a:ln>
                <a:solidFill>
                  <a:schemeClr val="accent6"/>
                </a:solidFill>
                <a:latin typeface="Calibri" pitchFamily="34" charset="0"/>
                <a:cs typeface="Calibri" pitchFamily="34" charset="0"/>
              </a:rPr>
            </a:br>
            <a:r>
              <a:rPr lang="fr-BE" sz="2800" b="1" dirty="0">
                <a:ln>
                  <a:solidFill>
                    <a:schemeClr val="tx1"/>
                  </a:solidFill>
                </a:ln>
                <a:solidFill>
                  <a:schemeClr val="accent6"/>
                </a:solidFill>
                <a:latin typeface="Calibri" pitchFamily="34" charset="0"/>
                <a:cs typeface="Calibri" pitchFamily="34" charset="0"/>
              </a:rPr>
              <a:t>Programme Communal de Développement Rural</a:t>
            </a:r>
            <a:br>
              <a:rPr lang="fr-BE" sz="2800" b="1" dirty="0">
                <a:ln>
                  <a:solidFill>
                    <a:schemeClr val="tx1"/>
                  </a:solidFill>
                </a:ln>
                <a:solidFill>
                  <a:schemeClr val="accent6"/>
                </a:solidFill>
                <a:latin typeface="Calibri" pitchFamily="34" charset="0"/>
                <a:cs typeface="Calibri" pitchFamily="34" charset="0"/>
              </a:rPr>
            </a:br>
            <a:r>
              <a:rPr lang="fr-BE" sz="2800" b="1" dirty="0">
                <a:ln>
                  <a:solidFill>
                    <a:schemeClr val="tx1"/>
                  </a:solidFill>
                </a:ln>
                <a:solidFill>
                  <a:schemeClr val="accent6"/>
                </a:solidFill>
                <a:latin typeface="Calibri" pitchFamily="34" charset="0"/>
                <a:cs typeface="Calibri" pitchFamily="34" charset="0"/>
              </a:rPr>
              <a:t>(PCDR)</a:t>
            </a:r>
          </a:p>
        </p:txBody>
      </p:sp>
    </p:spTree>
    <p:extLst>
      <p:ext uri="{BB962C8B-B14F-4D97-AF65-F5344CB8AC3E}">
        <p14:creationId xmlns:p14="http://schemas.microsoft.com/office/powerpoint/2010/main" val="8555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Ellipse 8"/>
          <p:cNvSpPr/>
          <p:nvPr/>
        </p:nvSpPr>
        <p:spPr>
          <a:xfrm>
            <a:off x="107504" y="116632"/>
            <a:ext cx="3816424" cy="3770444"/>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2" algn="ctr">
              <a:lnSpc>
                <a:spcPct val="110000"/>
              </a:lnSpc>
              <a:buClr>
                <a:schemeClr val="accent6"/>
              </a:buClr>
            </a:pPr>
            <a:endParaRPr lang="fr-BE" sz="1400" b="1" dirty="0">
              <a:solidFill>
                <a:schemeClr val="tx1"/>
              </a:solidFill>
              <a:latin typeface="Calibri" pitchFamily="34" charset="0"/>
              <a:cs typeface="Calibri" pitchFamily="34" charset="0"/>
            </a:endParaRPr>
          </a:p>
        </p:txBody>
      </p:sp>
      <p:sp>
        <p:nvSpPr>
          <p:cNvPr id="10" name="ZoneTexte 9"/>
          <p:cNvSpPr txBox="1"/>
          <p:nvPr/>
        </p:nvSpPr>
        <p:spPr>
          <a:xfrm>
            <a:off x="107504" y="959732"/>
            <a:ext cx="3672408" cy="2523768"/>
          </a:xfrm>
          <a:prstGeom prst="rect">
            <a:avLst/>
          </a:prstGeom>
          <a:noFill/>
        </p:spPr>
        <p:txBody>
          <a:bodyPr wrap="square" rtlCol="0">
            <a:spAutoFit/>
          </a:bodyPr>
          <a:lstStyle/>
          <a:p>
            <a:pPr marL="285750" indent="-198438" algn="ctr">
              <a:lnSpc>
                <a:spcPts val="2100"/>
              </a:lnSpc>
              <a:buClr>
                <a:schemeClr val="accent6"/>
              </a:buClr>
              <a:buFont typeface="Courier New" pitchFamily="49" charset="0"/>
              <a:buChar char="o"/>
            </a:pPr>
            <a:r>
              <a:rPr lang="fr-BE" sz="1600" b="1" dirty="0">
                <a:latin typeface="Calibri" pitchFamily="34" charset="0"/>
                <a:cs typeface="Calibri" pitchFamily="34" charset="0"/>
              </a:rPr>
              <a:t>Opération de Développement Rural </a:t>
            </a:r>
          </a:p>
          <a:p>
            <a:pPr marL="582613" lvl="1" indent="-225425" algn="just">
              <a:lnSpc>
                <a:spcPts val="2100"/>
              </a:lnSpc>
              <a:buClr>
                <a:schemeClr val="accent6"/>
              </a:buClr>
              <a:buFont typeface="Wingdings" pitchFamily="2" charset="2"/>
              <a:buChar char="Ø"/>
            </a:pPr>
            <a:r>
              <a:rPr lang="fr-BE" sz="1400" dirty="0">
                <a:latin typeface="Calibri" pitchFamily="34" charset="0"/>
                <a:cs typeface="Calibri" pitchFamily="34" charset="0"/>
              </a:rPr>
              <a:t>Processus participatif mené par une commune au service du milieu rural</a:t>
            </a:r>
          </a:p>
          <a:p>
            <a:pPr marL="582613" lvl="1" indent="-225425" algn="just">
              <a:lnSpc>
                <a:spcPts val="2100"/>
              </a:lnSpc>
              <a:buClr>
                <a:schemeClr val="accent6"/>
              </a:buClr>
              <a:buFont typeface="Wingdings" pitchFamily="2" charset="2"/>
              <a:buChar char="Ø"/>
            </a:pPr>
            <a:r>
              <a:rPr lang="fr-BE" sz="1400" dirty="0">
                <a:latin typeface="Calibri" pitchFamily="34" charset="0"/>
                <a:cs typeface="Calibri" pitchFamily="34" charset="0"/>
              </a:rPr>
              <a:t>Incluant mandataires, population, associations, acteurs économiques, sociaux, culturels et environnementaux </a:t>
            </a:r>
          </a:p>
          <a:p>
            <a:pPr marL="582613" lvl="1" indent="-225425" algn="just">
              <a:lnSpc>
                <a:spcPts val="2100"/>
              </a:lnSpc>
              <a:buClr>
                <a:schemeClr val="accent6"/>
              </a:buClr>
              <a:buFont typeface="Wingdings" pitchFamily="2" charset="2"/>
              <a:buChar char="Ø"/>
            </a:pPr>
            <a:r>
              <a:rPr lang="fr-BE" sz="1400" dirty="0">
                <a:latin typeface="Calibri" pitchFamily="34" charset="0"/>
                <a:cs typeface="Calibri" pitchFamily="34" charset="0"/>
              </a:rPr>
              <a:t>Pour la mise en œuvre d’une stratégie territoriale de </a:t>
            </a:r>
            <a:r>
              <a:rPr lang="fr-BE" sz="1400" b="1" dirty="0">
                <a:latin typeface="Calibri" pitchFamily="34" charset="0"/>
                <a:cs typeface="Calibri" pitchFamily="34" charset="0"/>
              </a:rPr>
              <a:t>dix ans </a:t>
            </a:r>
          </a:p>
          <a:p>
            <a:endParaRPr lang="fr-BE" dirty="0"/>
          </a:p>
        </p:txBody>
      </p:sp>
      <p:sp>
        <p:nvSpPr>
          <p:cNvPr id="11" name="Ellipse 10"/>
          <p:cNvSpPr/>
          <p:nvPr/>
        </p:nvSpPr>
        <p:spPr>
          <a:xfrm>
            <a:off x="4114889" y="642918"/>
            <a:ext cx="5029143" cy="4968552"/>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2" algn="ctr">
              <a:lnSpc>
                <a:spcPct val="110000"/>
              </a:lnSpc>
              <a:buClr>
                <a:schemeClr val="accent6"/>
              </a:buClr>
            </a:pPr>
            <a:endParaRPr lang="fr-BE" sz="1400" b="1" dirty="0">
              <a:solidFill>
                <a:schemeClr val="tx1"/>
              </a:solidFill>
              <a:latin typeface="Calibri" pitchFamily="34" charset="0"/>
              <a:cs typeface="Calibri" pitchFamily="34" charset="0"/>
            </a:endParaRPr>
          </a:p>
        </p:txBody>
      </p:sp>
      <p:sp>
        <p:nvSpPr>
          <p:cNvPr id="14" name="ZoneTexte 13"/>
          <p:cNvSpPr txBox="1"/>
          <p:nvPr/>
        </p:nvSpPr>
        <p:spPr>
          <a:xfrm>
            <a:off x="4612170" y="1367475"/>
            <a:ext cx="3830988" cy="3870290"/>
          </a:xfrm>
          <a:prstGeom prst="rect">
            <a:avLst/>
          </a:prstGeom>
          <a:noFill/>
        </p:spPr>
        <p:txBody>
          <a:bodyPr wrap="square" rtlCol="0">
            <a:spAutoFit/>
          </a:bodyPr>
          <a:lstStyle/>
          <a:p>
            <a:pPr marL="285750" indent="-285750" algn="ctr">
              <a:lnSpc>
                <a:spcPts val="2100"/>
              </a:lnSpc>
              <a:buClr>
                <a:schemeClr val="accent6"/>
              </a:buClr>
              <a:buFont typeface="Courier New" pitchFamily="49" charset="0"/>
              <a:buChar char="o"/>
            </a:pPr>
            <a:r>
              <a:rPr lang="fr-BE" sz="1600" b="1" dirty="0">
                <a:latin typeface="Calibri" pitchFamily="34" charset="0"/>
                <a:cs typeface="Calibri" pitchFamily="34" charset="0"/>
              </a:rPr>
              <a:t>Programme Communal de Développement Rural</a:t>
            </a:r>
            <a:r>
              <a:rPr lang="fr-BE" sz="1600" dirty="0">
                <a:latin typeface="Calibri" pitchFamily="34" charset="0"/>
                <a:cs typeface="Calibri" pitchFamily="34" charset="0"/>
              </a:rPr>
              <a:t> en </a:t>
            </a:r>
            <a:r>
              <a:rPr lang="fr-BE" sz="1600" b="1" dirty="0">
                <a:latin typeface="Calibri" pitchFamily="34" charset="0"/>
                <a:cs typeface="Calibri" pitchFamily="34" charset="0"/>
              </a:rPr>
              <a:t>6 parties </a:t>
            </a:r>
            <a:r>
              <a:rPr lang="fr-BE" sz="1600" dirty="0">
                <a:latin typeface="Calibri" pitchFamily="34" charset="0"/>
                <a:cs typeface="Calibri" pitchFamily="34" charset="0"/>
              </a:rPr>
              <a:t>:</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Étude socio-économique de la commune </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Bilan de la participation citoyenne </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Diagnostic partagé  (confrontation points 1 et 2 =&gt; Enjeux)  - </a:t>
            </a:r>
            <a:r>
              <a:rPr lang="fr-BE" sz="1400" b="1" dirty="0">
                <a:solidFill>
                  <a:srgbClr val="FF0000"/>
                </a:solidFill>
                <a:latin typeface="Calibri" pitchFamily="34" charset="0"/>
                <a:cs typeface="Calibri" pitchFamily="34" charset="0"/>
              </a:rPr>
              <a:t>Objet de ce jour</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Définition des objectifs de développement </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Fiches-projets </a:t>
            </a:r>
            <a:r>
              <a:rPr lang="fr-BE" sz="1400" dirty="0">
                <a:solidFill>
                  <a:srgbClr val="FF0000"/>
                </a:solidFill>
                <a:latin typeface="Calibri" pitchFamily="34" charset="0"/>
                <a:cs typeface="Calibri" pitchFamily="34" charset="0"/>
              </a:rPr>
              <a:t> </a:t>
            </a:r>
            <a:r>
              <a:rPr lang="fr-BE" sz="1400" b="1" dirty="0">
                <a:solidFill>
                  <a:srgbClr val="FF0000"/>
                </a:solidFill>
                <a:latin typeface="Calibri" pitchFamily="34" charset="0"/>
                <a:cs typeface="Calibri" pitchFamily="34" charset="0"/>
              </a:rPr>
              <a:t>// 1</a:t>
            </a:r>
            <a:r>
              <a:rPr lang="fr-BE" sz="1400" b="1" baseline="30000" dirty="0">
                <a:solidFill>
                  <a:srgbClr val="FF0000"/>
                </a:solidFill>
                <a:latin typeface="Calibri" pitchFamily="34" charset="0"/>
                <a:cs typeface="Calibri" pitchFamily="34" charset="0"/>
              </a:rPr>
              <a:t>ers</a:t>
            </a:r>
            <a:r>
              <a:rPr lang="fr-BE" sz="1400" b="1" dirty="0">
                <a:solidFill>
                  <a:srgbClr val="FF0000"/>
                </a:solidFill>
                <a:latin typeface="Calibri" pitchFamily="34" charset="0"/>
                <a:cs typeface="Calibri" pitchFamily="34" charset="0"/>
              </a:rPr>
              <a:t> groupes de travail et 1</a:t>
            </a:r>
            <a:r>
              <a:rPr lang="fr-BE" sz="1400" b="1" baseline="30000" dirty="0">
                <a:solidFill>
                  <a:srgbClr val="FF0000"/>
                </a:solidFill>
                <a:latin typeface="Calibri" pitchFamily="34" charset="0"/>
                <a:cs typeface="Calibri" pitchFamily="34" charset="0"/>
              </a:rPr>
              <a:t>ères</a:t>
            </a:r>
            <a:r>
              <a:rPr lang="fr-BE" sz="1400" b="1" dirty="0">
                <a:solidFill>
                  <a:srgbClr val="FF0000"/>
                </a:solidFill>
                <a:latin typeface="Calibri" pitchFamily="34" charset="0"/>
                <a:cs typeface="Calibri" pitchFamily="34" charset="0"/>
              </a:rPr>
              <a:t> CLDR</a:t>
            </a:r>
          </a:p>
          <a:p>
            <a:pPr marL="582612" indent="-400050" algn="just">
              <a:lnSpc>
                <a:spcPts val="2100"/>
              </a:lnSpc>
              <a:buClr>
                <a:schemeClr val="accent6"/>
              </a:buClr>
              <a:buFont typeface="+mj-lt"/>
              <a:buAutoNum type="romanUcPeriod"/>
            </a:pPr>
            <a:r>
              <a:rPr lang="fr-BE" sz="1400" dirty="0">
                <a:latin typeface="Calibri" pitchFamily="34" charset="0"/>
                <a:cs typeface="Calibri" pitchFamily="34" charset="0"/>
              </a:rPr>
              <a:t>Tableau récapitulatif avec classement des projets par ordre de priorité : lots 0, 1, 2 et 3*</a:t>
            </a:r>
          </a:p>
          <a:p>
            <a:endParaRPr lang="fr-BE" dirty="0"/>
          </a:p>
        </p:txBody>
      </p:sp>
      <p:sp>
        <p:nvSpPr>
          <p:cNvPr id="15" name="Rectangle 14"/>
          <p:cNvSpPr/>
          <p:nvPr/>
        </p:nvSpPr>
        <p:spPr>
          <a:xfrm>
            <a:off x="214282" y="5150006"/>
            <a:ext cx="5500726" cy="707886"/>
          </a:xfrm>
          <a:prstGeom prst="rect">
            <a:avLst/>
          </a:prstGeom>
        </p:spPr>
        <p:txBody>
          <a:bodyPr wrap="square">
            <a:spAutoFit/>
          </a:bodyPr>
          <a:lstStyle/>
          <a:p>
            <a:r>
              <a:rPr lang="fr-BE" sz="1000" dirty="0">
                <a:solidFill>
                  <a:schemeClr val="bg1"/>
                </a:solidFill>
                <a:latin typeface="Calibri" pitchFamily="34" charset="0"/>
                <a:cs typeface="Calibri" pitchFamily="34" charset="0"/>
              </a:rPr>
              <a:t>* Lot 0 : projets/ actions déjà en cours de réalisation ou terminés pendant l’élaboration du PCDR</a:t>
            </a:r>
          </a:p>
          <a:p>
            <a:r>
              <a:rPr lang="fr-BE" sz="1000" dirty="0">
                <a:solidFill>
                  <a:schemeClr val="bg1"/>
                </a:solidFill>
                <a:latin typeface="Calibri" pitchFamily="34" charset="0"/>
                <a:cs typeface="Calibri" pitchFamily="34" charset="0"/>
              </a:rPr>
              <a:t>   Lot 1 : projets à réaliser dans les 3 premières années</a:t>
            </a:r>
          </a:p>
          <a:p>
            <a:r>
              <a:rPr lang="fr-BE" sz="1000" dirty="0">
                <a:solidFill>
                  <a:schemeClr val="bg1"/>
                </a:solidFill>
                <a:latin typeface="Calibri" pitchFamily="34" charset="0"/>
                <a:cs typeface="Calibri" pitchFamily="34" charset="0"/>
              </a:rPr>
              <a:t>   Lot 2 : projets à réaliser entre la 4</a:t>
            </a:r>
            <a:r>
              <a:rPr lang="fr-BE" sz="1000" baseline="30000" dirty="0">
                <a:solidFill>
                  <a:schemeClr val="bg1"/>
                </a:solidFill>
                <a:latin typeface="Calibri" pitchFamily="34" charset="0"/>
                <a:cs typeface="Calibri" pitchFamily="34" charset="0"/>
              </a:rPr>
              <a:t>e</a:t>
            </a:r>
            <a:r>
              <a:rPr lang="fr-BE" sz="1000" dirty="0">
                <a:solidFill>
                  <a:schemeClr val="bg1"/>
                </a:solidFill>
                <a:latin typeface="Calibri" pitchFamily="34" charset="0"/>
                <a:cs typeface="Calibri" pitchFamily="34" charset="0"/>
              </a:rPr>
              <a:t> et le 6</a:t>
            </a:r>
            <a:r>
              <a:rPr lang="fr-BE" sz="1000" baseline="30000" dirty="0">
                <a:solidFill>
                  <a:schemeClr val="bg1"/>
                </a:solidFill>
                <a:latin typeface="Calibri" pitchFamily="34" charset="0"/>
                <a:cs typeface="Calibri" pitchFamily="34" charset="0"/>
              </a:rPr>
              <a:t>e</a:t>
            </a:r>
            <a:r>
              <a:rPr lang="fr-BE" sz="1000" dirty="0">
                <a:solidFill>
                  <a:schemeClr val="bg1"/>
                </a:solidFill>
                <a:latin typeface="Calibri" pitchFamily="34" charset="0"/>
                <a:cs typeface="Calibri" pitchFamily="34" charset="0"/>
              </a:rPr>
              <a:t> année</a:t>
            </a:r>
          </a:p>
          <a:p>
            <a:r>
              <a:rPr lang="fr-BE" sz="1000" dirty="0">
                <a:solidFill>
                  <a:schemeClr val="bg1"/>
                </a:solidFill>
                <a:latin typeface="Calibri" pitchFamily="34" charset="0"/>
                <a:cs typeface="Calibri" pitchFamily="34" charset="0"/>
              </a:rPr>
              <a:t>   Lot 3 : autres projets</a:t>
            </a:r>
          </a:p>
        </p:txBody>
      </p:sp>
    </p:spTree>
    <p:extLst>
      <p:ext uri="{BB962C8B-B14F-4D97-AF65-F5344CB8AC3E}">
        <p14:creationId xmlns:p14="http://schemas.microsoft.com/office/powerpoint/2010/main" val="8555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16" name="Ellipse 15"/>
          <p:cNvSpPr/>
          <p:nvPr/>
        </p:nvSpPr>
        <p:spPr>
          <a:xfrm>
            <a:off x="1187624"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1830565" y="2876480"/>
            <a:ext cx="1310280" cy="203760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BE"/>
          </a:p>
        </p:txBody>
      </p:sp>
      <p:sp>
        <p:nvSpPr>
          <p:cNvPr id="18" name="Rectangle 17"/>
          <p:cNvSpPr/>
          <p:nvPr/>
        </p:nvSpPr>
        <p:spPr>
          <a:xfrm>
            <a:off x="3401312" y="3232261"/>
            <a:ext cx="3860974" cy="55821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9" name="Rectangle 18"/>
          <p:cNvSpPr/>
          <p:nvPr/>
        </p:nvSpPr>
        <p:spPr>
          <a:xfrm>
            <a:off x="3401312" y="4366147"/>
            <a:ext cx="3860974" cy="54793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BE"/>
          </a:p>
        </p:txBody>
      </p:sp>
      <p:sp>
        <p:nvSpPr>
          <p:cNvPr id="20" name="Rectangle 19"/>
          <p:cNvSpPr/>
          <p:nvPr/>
        </p:nvSpPr>
        <p:spPr>
          <a:xfrm>
            <a:off x="3401311" y="1844824"/>
            <a:ext cx="1739177" cy="83480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BE"/>
          </a:p>
        </p:txBody>
      </p:sp>
      <p:sp>
        <p:nvSpPr>
          <p:cNvPr id="21" name="Rectangle 20"/>
          <p:cNvSpPr/>
          <p:nvPr/>
        </p:nvSpPr>
        <p:spPr>
          <a:xfrm>
            <a:off x="5417536" y="1844824"/>
            <a:ext cx="1913095" cy="83480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BE"/>
          </a:p>
        </p:txBody>
      </p:sp>
      <p:sp>
        <p:nvSpPr>
          <p:cNvPr id="22" name="Rectangle 21"/>
          <p:cNvSpPr/>
          <p:nvPr/>
        </p:nvSpPr>
        <p:spPr>
          <a:xfrm>
            <a:off x="1830566" y="1844824"/>
            <a:ext cx="1310280" cy="83480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BE"/>
          </a:p>
        </p:txBody>
      </p:sp>
      <p:sp>
        <p:nvSpPr>
          <p:cNvPr id="23" name="ZoneTexte 22"/>
          <p:cNvSpPr txBox="1"/>
          <p:nvPr/>
        </p:nvSpPr>
        <p:spPr>
          <a:xfrm>
            <a:off x="3438092" y="1927783"/>
            <a:ext cx="1739177" cy="615553"/>
          </a:xfrm>
          <a:prstGeom prst="rect">
            <a:avLst/>
          </a:prstGeom>
          <a:noFill/>
        </p:spPr>
        <p:txBody>
          <a:bodyPr wrap="square" rtlCol="0">
            <a:spAutoFit/>
          </a:bodyPr>
          <a:lstStyle/>
          <a:p>
            <a:pPr algn="ctr"/>
            <a:r>
              <a:rPr lang="fr-BE" sz="1200" dirty="0">
                <a:solidFill>
                  <a:schemeClr val="bg1"/>
                </a:solidFill>
                <a:latin typeface="Calibri" pitchFamily="34" charset="0"/>
                <a:cs typeface="Calibri" pitchFamily="34" charset="0"/>
              </a:rPr>
              <a:t>Etude </a:t>
            </a:r>
          </a:p>
          <a:p>
            <a:pPr algn="ctr"/>
            <a:r>
              <a:rPr lang="fr-BE" sz="1200" dirty="0">
                <a:solidFill>
                  <a:schemeClr val="bg1"/>
                </a:solidFill>
                <a:latin typeface="Calibri" pitchFamily="34" charset="0"/>
                <a:cs typeface="Calibri" pitchFamily="34" charset="0"/>
              </a:rPr>
              <a:t>socio-économique </a:t>
            </a:r>
            <a:r>
              <a:rPr lang="fr-BE" sz="1000" dirty="0">
                <a:solidFill>
                  <a:schemeClr val="bg1"/>
                </a:solidFill>
                <a:latin typeface="Calibri" pitchFamily="34" charset="0"/>
                <a:cs typeface="Calibri" pitchFamily="34" charset="0"/>
              </a:rPr>
              <a:t>(auteur de programme</a:t>
            </a:r>
            <a:r>
              <a:rPr lang="fr-BE" sz="1000" dirty="0">
                <a:solidFill>
                  <a:schemeClr val="bg1"/>
                </a:solidFill>
              </a:rPr>
              <a:t>)</a:t>
            </a:r>
          </a:p>
        </p:txBody>
      </p:sp>
      <p:sp>
        <p:nvSpPr>
          <p:cNvPr id="24" name="ZoneTexte 23"/>
          <p:cNvSpPr txBox="1"/>
          <p:nvPr/>
        </p:nvSpPr>
        <p:spPr>
          <a:xfrm>
            <a:off x="5345527" y="1927784"/>
            <a:ext cx="2052229" cy="615553"/>
          </a:xfrm>
          <a:prstGeom prst="rect">
            <a:avLst/>
          </a:prstGeom>
          <a:noFill/>
        </p:spPr>
        <p:txBody>
          <a:bodyPr wrap="square" rtlCol="0">
            <a:spAutoFit/>
          </a:bodyPr>
          <a:lstStyle/>
          <a:p>
            <a:pPr algn="ctr"/>
            <a:r>
              <a:rPr lang="fr-BE" sz="1200" dirty="0">
                <a:solidFill>
                  <a:schemeClr val="bg1"/>
                </a:solidFill>
                <a:latin typeface="Calibri" pitchFamily="34" charset="0"/>
                <a:cs typeface="Calibri" pitchFamily="34" charset="0"/>
              </a:rPr>
              <a:t>Consultation </a:t>
            </a:r>
          </a:p>
          <a:p>
            <a:pPr algn="ctr"/>
            <a:r>
              <a:rPr lang="fr-BE" sz="1200" dirty="0">
                <a:solidFill>
                  <a:schemeClr val="bg1"/>
                </a:solidFill>
                <a:latin typeface="Calibri" pitchFamily="34" charset="0"/>
                <a:cs typeface="Calibri" pitchFamily="34" charset="0"/>
              </a:rPr>
              <a:t>citoyenne </a:t>
            </a:r>
          </a:p>
          <a:p>
            <a:pPr algn="ctr"/>
            <a:r>
              <a:rPr lang="fr-BE" sz="1000" dirty="0">
                <a:solidFill>
                  <a:schemeClr val="bg1"/>
                </a:solidFill>
                <a:latin typeface="Calibri" pitchFamily="34" charset="0"/>
                <a:cs typeface="Calibri" pitchFamily="34" charset="0"/>
              </a:rPr>
              <a:t>(organisme accompagnateur)</a:t>
            </a:r>
          </a:p>
        </p:txBody>
      </p:sp>
      <p:sp>
        <p:nvSpPr>
          <p:cNvPr id="25" name="ZoneTexte 24"/>
          <p:cNvSpPr txBox="1"/>
          <p:nvPr/>
        </p:nvSpPr>
        <p:spPr>
          <a:xfrm>
            <a:off x="4083698" y="3356992"/>
            <a:ext cx="2573982" cy="276999"/>
          </a:xfrm>
          <a:prstGeom prst="rect">
            <a:avLst/>
          </a:prstGeom>
          <a:noFill/>
        </p:spPr>
        <p:txBody>
          <a:bodyPr wrap="square" rtlCol="0">
            <a:spAutoFit/>
          </a:bodyPr>
          <a:lstStyle/>
          <a:p>
            <a:pPr algn="ctr"/>
            <a:r>
              <a:rPr lang="fr-BE" sz="1200" dirty="0">
                <a:solidFill>
                  <a:schemeClr val="bg1"/>
                </a:solidFill>
                <a:latin typeface="Calibri" pitchFamily="34" charset="0"/>
                <a:cs typeface="Calibri" pitchFamily="34" charset="0"/>
              </a:rPr>
              <a:t>Défis et objectifs de développement</a:t>
            </a:r>
          </a:p>
        </p:txBody>
      </p:sp>
      <p:sp>
        <p:nvSpPr>
          <p:cNvPr id="26" name="ZoneTexte 25"/>
          <p:cNvSpPr txBox="1"/>
          <p:nvPr/>
        </p:nvSpPr>
        <p:spPr>
          <a:xfrm>
            <a:off x="3530993" y="4415318"/>
            <a:ext cx="3702273" cy="46166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fr-BE" sz="1200" dirty="0">
                <a:solidFill>
                  <a:schemeClr val="bg1"/>
                </a:solidFill>
                <a:latin typeface="Calibri" pitchFamily="34" charset="0"/>
                <a:cs typeface="Calibri" pitchFamily="34" charset="0"/>
              </a:rPr>
              <a:t>Fiches projets</a:t>
            </a:r>
          </a:p>
          <a:p>
            <a:pPr algn="ctr"/>
            <a:r>
              <a:rPr lang="fr-BE" sz="1200" dirty="0">
                <a:solidFill>
                  <a:schemeClr val="bg1"/>
                </a:solidFill>
                <a:latin typeface="Calibri" pitchFamily="34" charset="0"/>
                <a:cs typeface="Calibri" pitchFamily="34" charset="0"/>
              </a:rPr>
              <a:t>Programme d’actions</a:t>
            </a:r>
          </a:p>
        </p:txBody>
      </p:sp>
      <p:sp>
        <p:nvSpPr>
          <p:cNvPr id="27" name="ZoneTexte 26"/>
          <p:cNvSpPr txBox="1"/>
          <p:nvPr/>
        </p:nvSpPr>
        <p:spPr>
          <a:xfrm>
            <a:off x="1763688" y="3523486"/>
            <a:ext cx="1385595" cy="646331"/>
          </a:xfrm>
          <a:prstGeom prst="rect">
            <a:avLst/>
          </a:prstGeom>
          <a:noFill/>
        </p:spPr>
        <p:txBody>
          <a:bodyPr wrap="square" rtlCol="0">
            <a:spAutoFit/>
          </a:bodyPr>
          <a:lstStyle/>
          <a:p>
            <a:pPr algn="ctr"/>
            <a:r>
              <a:rPr lang="fr-BE" sz="1200" dirty="0">
                <a:solidFill>
                  <a:schemeClr val="bg1"/>
                </a:solidFill>
                <a:latin typeface="Calibri" pitchFamily="34" charset="0"/>
                <a:cs typeface="Calibri" pitchFamily="34" charset="0"/>
              </a:rPr>
              <a:t>Stratégie de développement pour 10 ans</a:t>
            </a:r>
          </a:p>
        </p:txBody>
      </p:sp>
      <p:sp>
        <p:nvSpPr>
          <p:cNvPr id="28" name="ZoneTexte 27"/>
          <p:cNvSpPr txBox="1"/>
          <p:nvPr/>
        </p:nvSpPr>
        <p:spPr>
          <a:xfrm>
            <a:off x="1962377" y="1999509"/>
            <a:ext cx="1036965" cy="461665"/>
          </a:xfrm>
          <a:prstGeom prst="rect">
            <a:avLst/>
          </a:prstGeom>
          <a:noFill/>
        </p:spPr>
        <p:txBody>
          <a:bodyPr wrap="square" rtlCol="0">
            <a:spAutoFit/>
          </a:bodyPr>
          <a:lstStyle/>
          <a:p>
            <a:pPr algn="ctr"/>
            <a:r>
              <a:rPr lang="fr-BE" sz="1200" dirty="0">
                <a:solidFill>
                  <a:schemeClr val="bg1"/>
                </a:solidFill>
                <a:latin typeface="Calibri" pitchFamily="34" charset="0"/>
                <a:cs typeface="Calibri" pitchFamily="34" charset="0"/>
              </a:rPr>
              <a:t>Analyse des besoins</a:t>
            </a:r>
          </a:p>
        </p:txBody>
      </p:sp>
      <p:sp>
        <p:nvSpPr>
          <p:cNvPr id="29" name="Flèche vers le bas 28"/>
          <p:cNvSpPr/>
          <p:nvPr/>
        </p:nvSpPr>
        <p:spPr>
          <a:xfrm>
            <a:off x="5115987" y="2719635"/>
            <a:ext cx="347835" cy="493341"/>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BE"/>
          </a:p>
        </p:txBody>
      </p:sp>
      <p:sp>
        <p:nvSpPr>
          <p:cNvPr id="30" name="Double flèche verticale 29"/>
          <p:cNvSpPr/>
          <p:nvPr/>
        </p:nvSpPr>
        <p:spPr>
          <a:xfrm>
            <a:off x="5150770" y="3825189"/>
            <a:ext cx="278268" cy="497482"/>
          </a:xfrm>
          <a:prstGeom prst="up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85557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Résultat de recherche d'images pour &quot;aywaille&quot;"/>
          <p:cNvPicPr>
            <a:picLocks noChangeAspect="1" noChangeArrowheads="1"/>
          </p:cNvPicPr>
          <p:nvPr/>
        </p:nvPicPr>
        <p:blipFill>
          <a:blip r:embed="rId2"/>
          <a:srcRect/>
          <a:stretch>
            <a:fillRect/>
          </a:stretch>
        </p:blipFill>
        <p:spPr bwMode="auto">
          <a:xfrm>
            <a:off x="0" y="-642966"/>
            <a:ext cx="18288000" cy="7620000"/>
          </a:xfrm>
          <a:prstGeom prst="rect">
            <a:avLst/>
          </a:prstGeom>
          <a:noFill/>
        </p:spPr>
      </p:pic>
      <p:sp>
        <p:nvSpPr>
          <p:cNvPr id="31" name="Ellipse 30"/>
          <p:cNvSpPr/>
          <p:nvPr/>
        </p:nvSpPr>
        <p:spPr>
          <a:xfrm>
            <a:off x="1187624" y="54167"/>
            <a:ext cx="6768752" cy="6687201"/>
          </a:xfrm>
          <a:prstGeom prst="ellipse">
            <a:avLst/>
          </a:prstGeom>
          <a:solidFill>
            <a:schemeClr val="bg1">
              <a:alpha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20" y="5835351"/>
            <a:ext cx="3240360" cy="74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DiskStation\GREOA - Equipe\RESSOURCES\Logotheque\GREOVA-2016\pcdr\aywaille od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0430" y="5827724"/>
            <a:ext cx="1171924" cy="74454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2354" y="5816188"/>
            <a:ext cx="864096" cy="756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itre 1"/>
          <p:cNvSpPr txBox="1">
            <a:spLocks/>
          </p:cNvSpPr>
          <p:nvPr/>
        </p:nvSpPr>
        <p:spPr>
          <a:xfrm>
            <a:off x="1187624" y="4787492"/>
            <a:ext cx="6768752" cy="1017772"/>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pPr marL="285750" indent="-285750">
              <a:lnSpc>
                <a:spcPct val="150000"/>
              </a:lnSpc>
              <a:buClr>
                <a:schemeClr val="accent6"/>
              </a:buClr>
              <a:buSzPct val="100000"/>
              <a:buFont typeface="Courier New" pitchFamily="49" charset="0"/>
              <a:buChar char="o"/>
              <a:defRPr/>
            </a:pPr>
            <a:endParaRPr lang="fr-BE" sz="1600" cap="none" dirty="0">
              <a:solidFill>
                <a:schemeClr val="tx1"/>
              </a:solidFill>
              <a:latin typeface="Calibri" pitchFamily="34" charset="0"/>
              <a:cs typeface="Calibri" pitchFamily="34" charset="0"/>
            </a:endParaRPr>
          </a:p>
          <a:p>
            <a:pPr marL="285750" indent="-285750">
              <a:lnSpc>
                <a:spcPct val="150000"/>
              </a:lnSpc>
              <a:buClr>
                <a:schemeClr val="accent6"/>
              </a:buClr>
              <a:buSzPct val="100000"/>
              <a:buFont typeface="Courier New" pitchFamily="49" charset="0"/>
              <a:buChar char="o"/>
              <a:defRPr/>
            </a:pPr>
            <a:r>
              <a:rPr lang="fr-BE" sz="1800" b="1" cap="none" dirty="0">
                <a:solidFill>
                  <a:schemeClr val="tx1"/>
                </a:solidFill>
                <a:latin typeface="Calibri" pitchFamily="34" charset="0"/>
                <a:cs typeface="Calibri" pitchFamily="34" charset="0"/>
              </a:rPr>
              <a:t>TYPES DE PROJETS RÉALISABLES</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Aménagement d’espaces publics (lieux de rencontres, places…) </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Mobilité alternative (pistes cyclables, chemins et sentiers inter villages…)</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Mise en valeur du patrimoine bâti</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Soutien et renfort à la distribution en circuit-court</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Atelier rural</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Maison de village et de services</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Logement intergénérationnel </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Accueil de la petite enfance</a:t>
            </a:r>
          </a:p>
          <a:p>
            <a:pPr marL="285750" indent="-285750">
              <a:lnSpc>
                <a:spcPct val="150000"/>
              </a:lnSpc>
              <a:buClr>
                <a:schemeClr val="accent6"/>
              </a:buClr>
              <a:buSzPct val="100000"/>
              <a:buFont typeface="Wingdings" pitchFamily="2" charset="2"/>
              <a:buChar char="Ø"/>
              <a:defRPr/>
            </a:pPr>
            <a:r>
              <a:rPr lang="fr-BE" sz="1600" cap="none" dirty="0">
                <a:solidFill>
                  <a:schemeClr val="tx1"/>
                </a:solidFill>
                <a:latin typeface="Calibri" pitchFamily="34" charset="0"/>
                <a:cs typeface="Calibri" pitchFamily="34" charset="0"/>
              </a:rPr>
              <a:t>Et bien d’autres choses encore…</a:t>
            </a:r>
          </a:p>
          <a:p>
            <a:pPr marL="457200" indent="-457200">
              <a:buFont typeface="Wingdings" pitchFamily="2" charset="2"/>
              <a:buChar char="Ø"/>
            </a:pPr>
            <a:endParaRPr lang="fr-BE" sz="2800" b="1" dirty="0">
              <a:ln>
                <a:solidFill>
                  <a:schemeClr val="tx1"/>
                </a:solidFill>
              </a:ln>
              <a:solidFill>
                <a:schemeClr val="accent6"/>
              </a:solidFill>
              <a:latin typeface="Calibri" pitchFamily="34" charset="0"/>
              <a:cs typeface="Calibri" pitchFamily="34" charset="0"/>
            </a:endParaRPr>
          </a:p>
        </p:txBody>
      </p:sp>
    </p:spTree>
    <p:extLst>
      <p:ext uri="{BB962C8B-B14F-4D97-AF65-F5344CB8AC3E}">
        <p14:creationId xmlns:p14="http://schemas.microsoft.com/office/powerpoint/2010/main" val="85557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Personnalisé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31</TotalTime>
  <Words>2904</Words>
  <Application>Microsoft Office PowerPoint</Application>
  <PresentationFormat>Affichage à l'écran (4:3)</PresentationFormat>
  <Paragraphs>474</Paragraphs>
  <Slides>38</Slides>
  <Notes>1</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Apothicaire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PCDR</dc:creator>
  <cp:lastModifiedBy>PCDR</cp:lastModifiedBy>
  <cp:revision>256</cp:revision>
  <cp:lastPrinted>2019-04-18T12:21:48Z</cp:lastPrinted>
  <dcterms:created xsi:type="dcterms:W3CDTF">2019-04-01T13:12:09Z</dcterms:created>
  <dcterms:modified xsi:type="dcterms:W3CDTF">2020-10-06T09:18:22Z</dcterms:modified>
</cp:coreProperties>
</file>